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Объём рынка, млрд ₽</c:v>
                </c:pt>
              </c:strCache>
            </c:strRef>
          </c:tx>
          <c:spPr>
            <a:solidFill>
              <a:srgbClr val="004C73"/>
            </a:solidFill>
            <a:effectLst/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Зоотовары
590 млрд ₽</c:v>
                </c:pt>
                <c:pt idx="1">
                  <c:v>Ветпрепараты
136,5 млрд ₽</c:v>
                </c:pt>
                <c:pt idx="2">
                  <c:v>Розница ветпрепаратов
49,2 млрд ₽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590</c:v>
                </c:pt>
                <c:pt idx="1">
                  <c:v>136.5</c:v>
                </c:pt>
                <c:pt idx="2">
                  <c:v>49.2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 cmpd="sng" algn="ctr">
            <a:noFill/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ru-RU" sz="1150" b="0" i="0" u="none" strike="noStrike" kern="1200" baseline="0">
                <a:solidFill>
                  <a:srgbClr val="1F2E38"/>
                </a:solidFill>
                <a:latin typeface="Segoe UI" panose="020B0502040204020203"/>
                <a:ea typeface="+mn-ea"/>
                <a:cs typeface="+mn-cs"/>
              </a:defRPr>
            </a:pPr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700"/>
        </c:scaling>
        <c:delete val="1"/>
        <c:axPos val="b"/>
        <c:numFmt formatCode="General" sourceLinked="0"/>
        <c:majorTickMark val="out"/>
        <c:minorTickMark val="none"/>
        <c:tickLblPos val="low"/>
        <c:txPr>
          <a:bodyPr rot="-60000000" spcFirstLastPara="0" vertOverflow="ellipsis" vert="horz" wrap="square" anchor="ctr" anchorCtr="1"/>
          <a:lstStyle/>
          <a:p>
            <a:pPr>
              <a:defRPr lang="ru-RU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  <c:extLst>
      <c:ext uri="{0b15fc19-7d7d-44ad-8c2d-2c3a37ce22c3}">
        <chartProps xmlns="https://web.wps.cn/et/2018/main" chartId="{4e3a26d4-03a4-4d37-9659-712e731b26db}"/>
      </c:ext>
    </c:extLst>
  </c:chart>
  <c:spPr>
    <a:noFill/>
    <a:ln>
      <a:noFill/>
    </a:ln>
    <a:effectLst/>
  </c:spPr>
  <c:txPr>
    <a:bodyPr/>
    <a:lstStyle/>
    <a:p>
      <a:pPr>
        <a:defRPr lang="ru-RU"/>
      </a:pPr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1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6" Type="http://schemas.openxmlformats.org/officeDocument/2006/relationships/image" Target="../media/image32.png"/><Relationship Id="rId5" Type="http://schemas.openxmlformats.org/officeDocument/2006/relationships/image" Target="../media/image15.png"/><Relationship Id="rId4" Type="http://schemas.openxmlformats.org/officeDocument/2006/relationships/image" Target="../media/image6.png"/><Relationship Id="rId3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39.png"/><Relationship Id="rId7" Type="http://schemas.openxmlformats.org/officeDocument/2006/relationships/image" Target="../media/image38.png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0" Type="http://schemas.openxmlformats.org/officeDocument/2006/relationships/notesSlide" Target="../notesSlides/notesSlide12.xml"/><Relationship Id="rId1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9.png"/><Relationship Id="rId3" Type="http://schemas.openxmlformats.org/officeDocument/2006/relationships/image" Target="../media/image30.png"/><Relationship Id="rId2" Type="http://schemas.openxmlformats.org/officeDocument/2006/relationships/image" Target="../media/image40.png"/><Relationship Id="rId1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42.png"/><Relationship Id="rId7" Type="http://schemas.openxmlformats.org/officeDocument/2006/relationships/image" Target="../media/image15.png"/><Relationship Id="rId6" Type="http://schemas.openxmlformats.org/officeDocument/2006/relationships/image" Target="../media/image28.png"/><Relationship Id="rId5" Type="http://schemas.openxmlformats.org/officeDocument/2006/relationships/image" Target="../media/image5.png"/><Relationship Id="rId4" Type="http://schemas.openxmlformats.org/officeDocument/2006/relationships/image" Target="../media/image27.png"/><Relationship Id="rId3" Type="http://schemas.openxmlformats.org/officeDocument/2006/relationships/image" Target="../media/image17.png"/><Relationship Id="rId2" Type="http://schemas.openxmlformats.org/officeDocument/2006/relationships/image" Target="../media/image31.png"/><Relationship Id="rId10" Type="http://schemas.openxmlformats.org/officeDocument/2006/relationships/notesSlide" Target="../notesSlides/notesSlide14.xml"/><Relationship Id="rId1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5.png"/><Relationship Id="rId3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2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46.png"/><Relationship Id="rId3" Type="http://schemas.openxmlformats.org/officeDocument/2006/relationships/image" Target="../media/image37.png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0.jpeg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2" Type="http://schemas.openxmlformats.org/officeDocument/2006/relationships/notesSlide" Target="../notesSlides/notesSlide4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2.png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8" Type="http://schemas.openxmlformats.org/officeDocument/2006/relationships/image" Target="../media/image15.png"/><Relationship Id="rId7" Type="http://schemas.openxmlformats.org/officeDocument/2006/relationships/image" Target="../media/image23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1" Type="http://schemas.openxmlformats.org/officeDocument/2006/relationships/notesSlide" Target="../notesSlides/notesSlide6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C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7818120" y="0"/>
            <a:ext cx="4370832" cy="6858000"/>
          </a:xfrm>
          <a:prstGeom prst="rect">
            <a:avLst/>
          </a:prstGeom>
          <a:solidFill>
            <a:srgbClr val="00354F"/>
          </a:solidFill>
        </p:spPr>
        <p:txBody>
          <a:bodyPr/>
          <a:lstStyle/>
          <a:p>
            <a:endParaRPr lang="ru-RU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4" name="Shape 2"/>
          <p:cNvSpPr/>
          <p:nvPr/>
        </p:nvSpPr>
        <p:spPr>
          <a:xfrm>
            <a:off x="7818120" y="0"/>
            <a:ext cx="27432" cy="685800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10" name="Shape 8"/>
          <p:cNvSpPr/>
          <p:nvPr/>
        </p:nvSpPr>
        <p:spPr>
          <a:xfrm>
            <a:off x="658368" y="658368"/>
            <a:ext cx="3108960" cy="149140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ru-RU"/>
          </a:p>
        </p:txBody>
      </p:sp>
      <p:pic>
        <p:nvPicPr>
          <p:cNvPr id="11" name="Image 0" descr="logo_full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248" y="841248"/>
            <a:ext cx="2743200" cy="1125646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658368" y="2487168"/>
            <a:ext cx="731520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kern="0" spc="1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МЕДИАКИТ</a:t>
            </a:r>
            <a:r>
              <a:rPr lang="ru-RU" altLang="en-US" sz="4600" b="1" kern="0" spc="1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-</a:t>
            </a:r>
            <a:r>
              <a:rPr lang="en-US" sz="4600" b="1" kern="0" spc="1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2026</a:t>
            </a:r>
            <a:endParaRPr lang="en-US" sz="4600" dirty="0"/>
          </a:p>
        </p:txBody>
      </p:sp>
      <p:sp>
        <p:nvSpPr>
          <p:cNvPr id="13" name="Shape 10"/>
          <p:cNvSpPr/>
          <p:nvPr/>
        </p:nvSpPr>
        <p:spPr>
          <a:xfrm>
            <a:off x="658368" y="3456432"/>
            <a:ext cx="1371600" cy="4572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14" name="Text 11"/>
          <p:cNvSpPr/>
          <p:nvPr/>
        </p:nvSpPr>
        <p:spPr>
          <a:xfrm>
            <a:off x="658368" y="3675888"/>
            <a:ext cx="676656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CFE0EC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Федеральное отраслевое издание о ветеринарии,</a:t>
            </a:r>
            <a:endParaRPr lang="en-US" sz="15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CFE0EC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животноводстве и зообизнесе. Для рекламодателей и партн</a:t>
            </a:r>
            <a:r>
              <a:rPr lang="ru-RU" altLang="en-US" sz="1500" dirty="0">
                <a:solidFill>
                  <a:srgbClr val="CFE0EC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500" dirty="0">
                <a:solidFill>
                  <a:srgbClr val="CFE0EC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ров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658368" y="4892040"/>
            <a:ext cx="6766560" cy="10973"/>
          </a:xfrm>
          <a:prstGeom prst="rect">
            <a:avLst/>
          </a:prstGeom>
          <a:solidFill>
            <a:srgbClr val="FFFFFF">
              <a:alpha val="30000"/>
            </a:srgbClr>
          </a:solidFill>
        </p:spPr>
        <p:txBody>
          <a:bodyPr/>
          <a:lstStyle/>
          <a:p>
            <a:endParaRPr lang="ru-RU"/>
          </a:p>
        </p:txBody>
      </p:sp>
      <p:sp>
        <p:nvSpPr>
          <p:cNvPr id="16" name="Text 13"/>
          <p:cNvSpPr/>
          <p:nvPr/>
        </p:nvSpPr>
        <p:spPr>
          <a:xfrm>
            <a:off x="658368" y="5074920"/>
            <a:ext cx="16459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2,58 млн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658368" y="5477256"/>
            <a:ext cx="164592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B7CEDD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визитов за 10 месяцев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2368296" y="5074920"/>
            <a:ext cx="16459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2,06 млн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2368296" y="5477256"/>
            <a:ext cx="164592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B7CEDD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посетителей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4078224" y="5074920"/>
            <a:ext cx="16459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50%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4078224" y="5477256"/>
            <a:ext cx="164592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B7CEDD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визитов из поиска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5788152" y="5074920"/>
            <a:ext cx="16459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8,35 млн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5788152" y="5477256"/>
            <a:ext cx="164592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B7CEDD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охват публикаций во </a:t>
            </a:r>
            <a:r>
              <a:rPr lang="ru-RU" altLang="en-US" sz="1050" dirty="0">
                <a:solidFill>
                  <a:srgbClr val="B7CEDD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«</a:t>
            </a:r>
            <a:r>
              <a:rPr lang="en-US" sz="1050" dirty="0">
                <a:solidFill>
                  <a:srgbClr val="B7CEDD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ВКонтакте</a:t>
            </a:r>
            <a:r>
              <a:rPr lang="ru-RU" altLang="en-US" sz="1050" dirty="0">
                <a:solidFill>
                  <a:srgbClr val="B7CEDD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»</a:t>
            </a:r>
            <a:endParaRPr lang="ru-RU" altLang="en-US" sz="1050" dirty="0">
              <a:solidFill>
                <a:srgbClr val="B7CEDD"/>
              </a:solidFill>
              <a:latin typeface="Segoe UI" panose="020B0502040204020203" pitchFamily="34" charset="0"/>
              <a:ea typeface="Segoe UI" panose="020B0502040204020203" pitchFamily="34" charset="-122"/>
              <a:cs typeface="Segoe UI" panose="020B0502040204020203" pitchFamily="34" charset="-12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658368" y="6144768"/>
            <a:ext cx="69494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Отдел рекламы   </a:t>
            </a:r>
            <a:r>
              <a:rPr lang="en-US" sz="1250" dirty="0">
                <a:solidFill>
                  <a:srgbClr val="CFE0EC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+7 967 133 08 09   ·   sales@lintega.ru   ·   vetandlife.ru</a:t>
            </a:r>
            <a:endParaRPr lang="en-US" sz="1250" dirty="0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8956" y="-74644"/>
            <a:ext cx="433530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" y="566928"/>
            <a:ext cx="68580" cy="3108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1042416" y="566928"/>
            <a:ext cx="82296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6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РАЗМЕЩЕНИЕ · ПОДБОР ФОРМАТОВ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9884664" y="274320"/>
            <a:ext cx="14630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2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09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41248" y="932688"/>
            <a:ext cx="1005840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6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Форматы собираются </a:t>
            </a:r>
            <a:r>
              <a:rPr lang="en-US" sz="26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под цель кампании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841248" y="1591056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841248" y="1719072"/>
            <a:ext cx="1051560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Кампания начинается с цели, а не с формата. Ниже — четыре типовые задачи и наборы форматов под каждую из них: по этой таблице удобно ориентироваться до разговора с отделом рекламы.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97280" y="2212848"/>
            <a:ext cx="265176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4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ЦЕЛЬ КАМПАНИИ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950208" y="2212848"/>
            <a:ext cx="493776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4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ЧТО ВХОДИТ В КАМПАНИЮ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8275320" y="2212848"/>
            <a:ext cx="301752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4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ПОЧЕМУ ВИДНО РЕЗУЛЬТАТ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841248" y="2505456"/>
            <a:ext cx="10506456" cy="768096"/>
          </a:xfrm>
          <a:prstGeom prst="rect">
            <a:avLst/>
          </a:prstGeom>
          <a:solidFill>
            <a:srgbClr val="F5F9FC"/>
          </a:solidFill>
          <a:ln w="12700">
            <a:solidFill>
              <a:srgbClr val="DBE4EC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" name="Shape 10"/>
          <p:cNvSpPr/>
          <p:nvPr/>
        </p:nvSpPr>
        <p:spPr>
          <a:xfrm>
            <a:off x="841248" y="2505456"/>
            <a:ext cx="64008" cy="7680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13" name="Image 0" descr="icons/rocket_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7280" y="2779776"/>
            <a:ext cx="219456" cy="219456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1444752" y="2505456"/>
            <a:ext cx="2395728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Вывести новый продукт на рынок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3950208" y="2505456"/>
            <a:ext cx="4160520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Новость о запуске, экспертный разбор технологии, видеоинтервью с разработчиком, серия постов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8275320" y="2505456"/>
            <a:ext cx="3017520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Позиции материала в поиске по названию продукта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841248" y="3291840"/>
            <a:ext cx="10506456" cy="768096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8" name="Shape 15"/>
          <p:cNvSpPr/>
          <p:nvPr/>
        </p:nvSpPr>
        <p:spPr>
          <a:xfrm>
            <a:off x="841248" y="3291840"/>
            <a:ext cx="64008" cy="7680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19" name="Image 1" descr="icons/crown_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3566160"/>
            <a:ext cx="219456" cy="219456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1444752" y="3291840"/>
            <a:ext cx="2395728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Закрепить статус эксперта в сегменте</a:t>
            </a:r>
            <a:endParaRPr lang="en-US" sz="1200" dirty="0"/>
          </a:p>
        </p:txBody>
      </p:sp>
      <p:sp>
        <p:nvSpPr>
          <p:cNvPr id="21" name="Text 17"/>
          <p:cNvSpPr/>
          <p:nvPr/>
        </p:nvSpPr>
        <p:spPr>
          <a:xfrm>
            <a:off x="3950208" y="3291840"/>
            <a:ext cx="4160520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Авторская колонка, комментарии специалиста в новостях отрасли, текстовое интервью со спикером</a:t>
            </a:r>
            <a:endParaRPr lang="en-US" sz="1050" dirty="0"/>
          </a:p>
        </p:txBody>
      </p:sp>
      <p:sp>
        <p:nvSpPr>
          <p:cNvPr id="22" name="Text 18"/>
          <p:cNvSpPr/>
          <p:nvPr/>
        </p:nvSpPr>
        <p:spPr>
          <a:xfrm>
            <a:off x="8275320" y="3291840"/>
            <a:ext cx="3017520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Число упоминаний спикера и запросов на комментарий</a:t>
            </a:r>
            <a:endParaRPr lang="en-US" sz="1050" dirty="0"/>
          </a:p>
        </p:txBody>
      </p:sp>
      <p:sp>
        <p:nvSpPr>
          <p:cNvPr id="23" name="Shape 19"/>
          <p:cNvSpPr/>
          <p:nvPr/>
        </p:nvSpPr>
        <p:spPr>
          <a:xfrm>
            <a:off x="841248" y="4078224"/>
            <a:ext cx="10506456" cy="768096"/>
          </a:xfrm>
          <a:prstGeom prst="rect">
            <a:avLst/>
          </a:prstGeom>
          <a:solidFill>
            <a:srgbClr val="F5F9FC"/>
          </a:solidFill>
          <a:ln w="12700">
            <a:solidFill>
              <a:srgbClr val="DBE4EC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24" name="Shape 20"/>
          <p:cNvSpPr/>
          <p:nvPr/>
        </p:nvSpPr>
        <p:spPr>
          <a:xfrm>
            <a:off x="841248" y="4078224"/>
            <a:ext cx="64008" cy="7680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25" name="Image 2" descr="icons/arrowtrend_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4352544"/>
            <a:ext cx="219456" cy="219456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1444752" y="4078224"/>
            <a:ext cx="2395728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Поддержать продажи в сезон обработок</a:t>
            </a:r>
            <a:endParaRPr lang="en-US" sz="1200" dirty="0"/>
          </a:p>
        </p:txBody>
      </p:sp>
      <p:sp>
        <p:nvSpPr>
          <p:cNvPr id="27" name="Text 22"/>
          <p:cNvSpPr/>
          <p:nvPr/>
        </p:nvSpPr>
        <p:spPr>
          <a:xfrm>
            <a:off x="3950208" y="4078224"/>
            <a:ext cx="4160520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Пакет новостей, модуль на полосе профильной рубрики газеты, вертикальные ролики, чек-лист</a:t>
            </a:r>
            <a:endParaRPr lang="en-US" sz="1050" dirty="0"/>
          </a:p>
        </p:txBody>
      </p:sp>
      <p:sp>
        <p:nvSpPr>
          <p:cNvPr id="28" name="Text 23"/>
          <p:cNvSpPr/>
          <p:nvPr/>
        </p:nvSpPr>
        <p:spPr>
          <a:xfrm>
            <a:off x="8275320" y="4078224"/>
            <a:ext cx="3017520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Переходы на ваш сайт по меткам UTM и QR-коду из номера</a:t>
            </a:r>
            <a:endParaRPr lang="en-US" sz="1050" dirty="0"/>
          </a:p>
        </p:txBody>
      </p:sp>
      <p:sp>
        <p:nvSpPr>
          <p:cNvPr id="29" name="Shape 24"/>
          <p:cNvSpPr/>
          <p:nvPr/>
        </p:nvSpPr>
        <p:spPr>
          <a:xfrm>
            <a:off x="841248" y="4864608"/>
            <a:ext cx="10506456" cy="768096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30" name="Shape 25"/>
          <p:cNvSpPr/>
          <p:nvPr/>
        </p:nvSpPr>
        <p:spPr>
          <a:xfrm>
            <a:off x="841248" y="4864608"/>
            <a:ext cx="64008" cy="7680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31" name="Image 3" descr="icons/building_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5138928"/>
            <a:ext cx="219456" cy="219456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1444752" y="4864608"/>
            <a:ext cx="2395728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Показать производство и мощности</a:t>
            </a:r>
            <a:endParaRPr lang="en-US" sz="1200" dirty="0"/>
          </a:p>
        </p:txBody>
      </p:sp>
      <p:sp>
        <p:nvSpPr>
          <p:cNvPr id="33" name="Text 27"/>
          <p:cNvSpPr/>
          <p:nvPr/>
        </p:nvSpPr>
        <p:spPr>
          <a:xfrm>
            <a:off x="3950208" y="4864608"/>
            <a:ext cx="4160520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Репортаж съ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мочной группы на площадке, фотоматериал для ваших каналов, публикация и анонсы</a:t>
            </a:r>
            <a:endParaRPr lang="en-US" sz="1050" dirty="0"/>
          </a:p>
        </p:txBody>
      </p:sp>
      <p:sp>
        <p:nvSpPr>
          <p:cNvPr id="34" name="Text 28"/>
          <p:cNvSpPr/>
          <p:nvPr/>
        </p:nvSpPr>
        <p:spPr>
          <a:xfrm>
            <a:off x="8275320" y="4864608"/>
            <a:ext cx="3017520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Глубина просмотра видео и число обращений после выхода</a:t>
            </a:r>
            <a:endParaRPr lang="en-US" sz="1050" dirty="0"/>
          </a:p>
        </p:txBody>
      </p:sp>
      <p:sp>
        <p:nvSpPr>
          <p:cNvPr id="35" name="Shape 29"/>
          <p:cNvSpPr/>
          <p:nvPr/>
        </p:nvSpPr>
        <p:spPr>
          <a:xfrm>
            <a:off x="841248" y="5760720"/>
            <a:ext cx="10506456" cy="548640"/>
          </a:xfrm>
          <a:prstGeom prst="rect">
            <a:avLst/>
          </a:prstGeom>
          <a:solidFill>
            <a:srgbClr val="FDF0E4"/>
          </a:solidFill>
        </p:spPr>
        <p:txBody>
          <a:bodyPr/>
          <a:lstStyle/>
          <a:p>
            <a:endParaRPr lang="ru-RU"/>
          </a:p>
        </p:txBody>
      </p:sp>
      <p:sp>
        <p:nvSpPr>
          <p:cNvPr id="36" name="Shape 30"/>
          <p:cNvSpPr/>
          <p:nvPr/>
        </p:nvSpPr>
        <p:spPr>
          <a:xfrm>
            <a:off x="841248" y="5760720"/>
            <a:ext cx="64008" cy="54864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7" name="Text 31"/>
          <p:cNvSpPr/>
          <p:nvPr/>
        </p:nvSpPr>
        <p:spPr>
          <a:xfrm>
            <a:off x="1115568" y="5760720"/>
            <a:ext cx="9957816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Связка форматов ид</a:t>
            </a:r>
            <a:r>
              <a:rPr lang="ru-RU" alt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 по льготной ступени прайс-листа: 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статья, соцсети и видео в одном заказе рассчитываются как программа, а не как отдельные позиции.</a:t>
            </a:r>
            <a:endParaRPr lang="en-US" sz="1150" dirty="0"/>
          </a:p>
        </p:txBody>
      </p:sp>
      <p:sp>
        <p:nvSpPr>
          <p:cNvPr id="38" name="Shape 32"/>
          <p:cNvSpPr/>
          <p:nvPr/>
        </p:nvSpPr>
        <p:spPr>
          <a:xfrm>
            <a:off x="841248" y="6382512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39" name="Text 33"/>
          <p:cNvSpPr/>
          <p:nvPr/>
        </p:nvSpPr>
        <p:spPr>
          <a:xfrm>
            <a:off x="841248" y="649224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6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ВЕТЕРИНАРИЯ И ЖИЗНЬ</a:t>
            </a:r>
            <a:r>
              <a:rPr lang="en-US" sz="950" kern="0" spc="6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·  МЕДИАКИТ 2026</a:t>
            </a:r>
            <a:endParaRPr lang="en-US" sz="950" dirty="0"/>
          </a:p>
        </p:txBody>
      </p:sp>
      <p:sp>
        <p:nvSpPr>
          <p:cNvPr id="40" name="Text 34"/>
          <p:cNvSpPr/>
          <p:nvPr/>
        </p:nvSpPr>
        <p:spPr>
          <a:xfrm>
            <a:off x="10707624" y="6455664"/>
            <a:ext cx="64008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10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" y="566928"/>
            <a:ext cx="68580" cy="3108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1042416" y="566928"/>
            <a:ext cx="82296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6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РАЗМЕЩЕНИЕ · ПЕЧАТНАЯ ГАЗЕТА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9884664" y="274320"/>
            <a:ext cx="14630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2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10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41248" y="932688"/>
            <a:ext cx="1005840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6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Номер, который </a:t>
            </a:r>
            <a:r>
              <a:rPr lang="en-US" sz="26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оста</a:t>
            </a:r>
            <a:r>
              <a:rPr lang="ru-RU" altLang="en-US" sz="26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26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тся на рабочем месте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841248" y="1591056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841248" y="1719072"/>
            <a:ext cx="1051560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Печатный выпуск читают там, где не до экрана: в ветаптеке, на ферме, в лаборатории. Номер строится вокруг четыр</a:t>
            </a:r>
            <a:r>
              <a:rPr lang="ru-RU" alt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х прикладных рубрик — такие материалы сохраняют и перечитывают неделями.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841248" y="2249424"/>
            <a:ext cx="2615184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9" name="Shape 7"/>
          <p:cNvSpPr/>
          <p:nvPr/>
        </p:nvSpPr>
        <p:spPr>
          <a:xfrm>
            <a:off x="841248" y="2249424"/>
            <a:ext cx="64008" cy="164592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10" name="Image 0" descr="icons/list_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7280" y="2468880"/>
            <a:ext cx="246888" cy="24688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463040" y="2450592"/>
            <a:ext cx="1773936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«ВетНавигатор»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1097280" y="2944368"/>
            <a:ext cx="2139696" cy="7863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Пошаговые чек-листы: схема обработки, действия при вспышке, подготовка к проверке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3648456" y="2249424"/>
            <a:ext cx="2615184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4" name="Shape 11"/>
          <p:cNvSpPr/>
          <p:nvPr/>
        </p:nvSpPr>
        <p:spPr>
          <a:xfrm>
            <a:off x="3648456" y="2249424"/>
            <a:ext cx="64008" cy="164592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15" name="Image 1" descr="icons/shield_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488" y="2468880"/>
            <a:ext cx="246888" cy="246888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4270248" y="2450592"/>
            <a:ext cx="1773936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«Регуляторный щит»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3904488" y="2944368"/>
            <a:ext cx="2139696" cy="7863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Новые требования надзора понятным языком: что изменилось, с какой даты и что делать хозяйству</a:t>
            </a:r>
            <a:endParaRPr lang="en-US" sz="1050" dirty="0"/>
          </a:p>
        </p:txBody>
      </p:sp>
      <p:sp>
        <p:nvSpPr>
          <p:cNvPr id="18" name="Shape 14"/>
          <p:cNvSpPr/>
          <p:nvPr/>
        </p:nvSpPr>
        <p:spPr>
          <a:xfrm>
            <a:off x="6455664" y="2249424"/>
            <a:ext cx="2615184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9" name="Shape 15"/>
          <p:cNvSpPr/>
          <p:nvPr/>
        </p:nvSpPr>
        <p:spPr>
          <a:xfrm>
            <a:off x="6455664" y="2249424"/>
            <a:ext cx="64008" cy="164592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20" name="Image 2" descr="icons/chart_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696" y="2468880"/>
            <a:ext cx="246888" cy="246888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7077456" y="2450592"/>
            <a:ext cx="1773936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«Разбор кейса»</a:t>
            </a:r>
            <a:endParaRPr lang="en-US" sz="1250" dirty="0"/>
          </a:p>
        </p:txBody>
      </p:sp>
      <p:sp>
        <p:nvSpPr>
          <p:cNvPr id="22" name="Text 17"/>
          <p:cNvSpPr/>
          <p:nvPr/>
        </p:nvSpPr>
        <p:spPr>
          <a:xfrm>
            <a:off x="6711696" y="2944368"/>
            <a:ext cx="2139696" cy="7863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Экономика решения в конкретном хозяйстве: что применили, сколько стоило, что получили в цифрах</a:t>
            </a:r>
            <a:endParaRPr lang="en-US" sz="1050" dirty="0"/>
          </a:p>
        </p:txBody>
      </p:sp>
      <p:sp>
        <p:nvSpPr>
          <p:cNvPr id="23" name="Shape 18"/>
          <p:cNvSpPr/>
          <p:nvPr/>
        </p:nvSpPr>
        <p:spPr>
          <a:xfrm>
            <a:off x="9262872" y="2249424"/>
            <a:ext cx="2615184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4" name="Shape 19"/>
          <p:cNvSpPr/>
          <p:nvPr/>
        </p:nvSpPr>
        <p:spPr>
          <a:xfrm>
            <a:off x="9262872" y="2249424"/>
            <a:ext cx="64008" cy="164592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25" name="Image 3" descr="icons/pen_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2468880"/>
            <a:ext cx="246888" cy="246888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9884664" y="2450592"/>
            <a:ext cx="1773936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«Эксперт-колонка»</a:t>
            </a:r>
            <a:endParaRPr lang="en-US" sz="1250" dirty="0"/>
          </a:p>
        </p:txBody>
      </p:sp>
      <p:sp>
        <p:nvSpPr>
          <p:cNvPr id="27" name="Text 21"/>
          <p:cNvSpPr/>
          <p:nvPr/>
        </p:nvSpPr>
        <p:spPr>
          <a:xfrm>
            <a:off x="9518904" y="2944368"/>
            <a:ext cx="2139696" cy="7863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Авторская позиция специалиста отрасли — полоса для эксперта вашей компании</a:t>
            </a:r>
            <a:endParaRPr lang="en-US" sz="1050" dirty="0"/>
          </a:p>
        </p:txBody>
      </p:sp>
      <p:sp>
        <p:nvSpPr>
          <p:cNvPr id="28" name="Text 22"/>
          <p:cNvSpPr/>
          <p:nvPr/>
        </p:nvSpPr>
        <p:spPr>
          <a:xfrm>
            <a:off x="841248" y="4041648"/>
            <a:ext cx="54864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Рекламные возможности номера</a:t>
            </a:r>
            <a:endParaRPr lang="en-US" sz="1400" dirty="0"/>
          </a:p>
        </p:txBody>
      </p:sp>
      <p:sp>
        <p:nvSpPr>
          <p:cNvPr id="29" name="Shape 23"/>
          <p:cNvSpPr/>
          <p:nvPr/>
        </p:nvSpPr>
        <p:spPr>
          <a:xfrm>
            <a:off x="841248" y="4626864"/>
            <a:ext cx="109728" cy="3200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30" name="Image 4" descr="icons/book_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80" y="4526280"/>
            <a:ext cx="219456" cy="219456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1444752" y="4443984"/>
            <a:ext cx="1005840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Отрывная вкладка — 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чек-лист или календарь обработок с вашим логотипом: оста</a:t>
            </a:r>
            <a:r>
              <a:rPr lang="ru-RU" alt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тся на стене в ветаптеке и на ферме</a:t>
            </a:r>
            <a:endParaRPr lang="en-US" sz="1150" dirty="0"/>
          </a:p>
        </p:txBody>
      </p:sp>
      <p:sp>
        <p:nvSpPr>
          <p:cNvPr id="32" name="Shape 25"/>
          <p:cNvSpPr/>
          <p:nvPr/>
        </p:nvSpPr>
        <p:spPr>
          <a:xfrm>
            <a:off x="841248" y="5193792"/>
            <a:ext cx="109728" cy="3200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33" name="Image 5" descr="icons/news_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7280" y="5093208"/>
            <a:ext cx="219456" cy="219456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1444752" y="5010912"/>
            <a:ext cx="1005840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Модуль на полосе рубрики — 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размещение рядом с материалом по теме вашего продукта, а не в общем рекламном блоке</a:t>
            </a:r>
            <a:endParaRPr lang="en-US" sz="1150" dirty="0"/>
          </a:p>
        </p:txBody>
      </p:sp>
      <p:sp>
        <p:nvSpPr>
          <p:cNvPr id="35" name="Shape 27"/>
          <p:cNvSpPr/>
          <p:nvPr/>
        </p:nvSpPr>
        <p:spPr>
          <a:xfrm>
            <a:off x="841248" y="5760720"/>
            <a:ext cx="109728" cy="3200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36" name="Image 6" descr="icons/search_n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7280" y="5660136"/>
            <a:ext cx="219456" cy="219456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1444752" y="5577840"/>
            <a:ext cx="1005840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QR-метка у материала — 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переход из печатного номера на ваш сайт — эти переходы попадают в отч</a:t>
            </a:r>
            <a:r>
              <a:rPr lang="ru-RU" alt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</a:t>
            </a:r>
            <a:endParaRPr lang="en-US" sz="1150" dirty="0"/>
          </a:p>
        </p:txBody>
      </p:sp>
      <p:sp>
        <p:nvSpPr>
          <p:cNvPr id="38" name="Text 29"/>
          <p:cNvSpPr/>
          <p:nvPr/>
        </p:nvSpPr>
        <p:spPr>
          <a:xfrm>
            <a:off x="841248" y="6035040"/>
            <a:ext cx="10506456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Газета выходит ежемесячно: 16 полос, тираж 5000 экземпляров. Стоимость модулей и полос — на странице 17.</a:t>
            </a:r>
            <a:endParaRPr lang="en-US" sz="1100" dirty="0"/>
          </a:p>
        </p:txBody>
      </p:sp>
      <p:sp>
        <p:nvSpPr>
          <p:cNvPr id="39" name="Shape 30"/>
          <p:cNvSpPr/>
          <p:nvPr/>
        </p:nvSpPr>
        <p:spPr>
          <a:xfrm>
            <a:off x="841248" y="6382512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40" name="Text 31"/>
          <p:cNvSpPr/>
          <p:nvPr/>
        </p:nvSpPr>
        <p:spPr>
          <a:xfrm>
            <a:off x="841248" y="649224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6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ВЕТЕРИНАРИЯ И ЖИЗНЬ</a:t>
            </a:r>
            <a:r>
              <a:rPr lang="en-US" sz="950" kern="0" spc="6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·  МЕДИАКИТ 2026</a:t>
            </a:r>
            <a:endParaRPr lang="en-US" sz="950" dirty="0"/>
          </a:p>
        </p:txBody>
      </p:sp>
      <p:sp>
        <p:nvSpPr>
          <p:cNvPr id="41" name="Text 32"/>
          <p:cNvSpPr/>
          <p:nvPr/>
        </p:nvSpPr>
        <p:spPr>
          <a:xfrm>
            <a:off x="10707624" y="6455664"/>
            <a:ext cx="64008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11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" y="566928"/>
            <a:ext cx="68580" cy="3108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1042416" y="566928"/>
            <a:ext cx="82296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6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РАЗМЕЩЕНИЕ · ВИДЕОПРОИЗВОДСТВО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9884664" y="274320"/>
            <a:ext cx="14630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2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11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41248" y="932688"/>
            <a:ext cx="1005840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6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Видео </a:t>
            </a:r>
            <a:r>
              <a:rPr lang="en-US" sz="2600" b="1" dirty="0" err="1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снимает</a:t>
            </a:r>
            <a:r>
              <a:rPr lang="en-US" sz="26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r>
              <a:rPr lang="en-US" sz="2600" b="1" dirty="0" err="1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собственн</a:t>
            </a:r>
            <a:r>
              <a:rPr lang="ru-RU" sz="26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ый продакшен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841248" y="1591056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841248" y="1719072"/>
            <a:ext cx="1051560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Сценарий, выезд, съ</a:t>
            </a:r>
            <a:r>
              <a:rPr lang="ru-RU" alt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мка, 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монтаж</a:t>
            </a:r>
            <a:r>
              <a:rPr lang="ru-RU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, звук, инфографика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остаются на стороне редакции. От вас нужны спикер и доступ на объект: искать подрядчика и объяснять ему отраслевую специфику не прид</a:t>
            </a:r>
            <a:r>
              <a:rPr lang="ru-RU" alt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тся.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841248" y="2249424"/>
            <a:ext cx="2615184" cy="1700784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9" name="Shape 7"/>
          <p:cNvSpPr/>
          <p:nvPr/>
        </p:nvSpPr>
        <p:spPr>
          <a:xfrm>
            <a:off x="841248" y="2249424"/>
            <a:ext cx="64008" cy="170078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10" name="Image 0" descr="icons/camera_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7280" y="2468880"/>
            <a:ext cx="246888" cy="24688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463040" y="2450592"/>
            <a:ext cx="1773936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Репортаж с площадки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1097280" y="2944368"/>
            <a:ext cx="2139696" cy="8412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Ферма, комбикормовый завод, лаборатория, производство препаратов — как вс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устроено на самом деле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3648456" y="2249424"/>
            <a:ext cx="2615184" cy="1700784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4" name="Shape 11"/>
          <p:cNvSpPr/>
          <p:nvPr/>
        </p:nvSpPr>
        <p:spPr>
          <a:xfrm>
            <a:off x="3648456" y="2249424"/>
            <a:ext cx="64008" cy="170078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15" name="Image 1" descr="icons/mic_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488" y="2468880"/>
            <a:ext cx="246888" cy="246888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4270248" y="2450592"/>
            <a:ext cx="1773936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Интервью с экспертом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3904488" y="2944368"/>
            <a:ext cx="2139696" cy="8412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Разговор о технологии или продукте, где специалист компании выступает как отраслевой эксперт</a:t>
            </a:r>
            <a:endParaRPr lang="en-US" sz="1050" dirty="0"/>
          </a:p>
        </p:txBody>
      </p:sp>
      <p:sp>
        <p:nvSpPr>
          <p:cNvPr id="18" name="Shape 14"/>
          <p:cNvSpPr/>
          <p:nvPr/>
        </p:nvSpPr>
        <p:spPr>
          <a:xfrm>
            <a:off x="6455664" y="2249424"/>
            <a:ext cx="2615184" cy="1700784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9" name="Shape 15"/>
          <p:cNvSpPr/>
          <p:nvPr/>
        </p:nvSpPr>
        <p:spPr>
          <a:xfrm>
            <a:off x="6455664" y="2249424"/>
            <a:ext cx="64008" cy="170078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20" name="Image 2" descr="icons/film_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696" y="2468880"/>
            <a:ext cx="246888" cy="246888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7077456" y="2450592"/>
            <a:ext cx="1773936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Вертикальные ролики</a:t>
            </a:r>
            <a:endParaRPr lang="en-US" sz="1250" dirty="0"/>
          </a:p>
        </p:txBody>
      </p:sp>
      <p:sp>
        <p:nvSpPr>
          <p:cNvPr id="22" name="Text 17"/>
          <p:cNvSpPr/>
          <p:nvPr/>
        </p:nvSpPr>
        <p:spPr>
          <a:xfrm>
            <a:off x="6711696" y="2944368"/>
            <a:ext cx="2139696" cy="8412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Из каждого интервью редакция собирает не менее тр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х коротких роликов по 25 секунд для соцсетей</a:t>
            </a:r>
            <a:endParaRPr lang="en-US" sz="1050" dirty="0"/>
          </a:p>
        </p:txBody>
      </p:sp>
      <p:sp>
        <p:nvSpPr>
          <p:cNvPr id="23" name="Shape 18"/>
          <p:cNvSpPr/>
          <p:nvPr/>
        </p:nvSpPr>
        <p:spPr>
          <a:xfrm>
            <a:off x="9262872" y="2249424"/>
            <a:ext cx="2615184" cy="1700784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4" name="Shape 19"/>
          <p:cNvSpPr/>
          <p:nvPr/>
        </p:nvSpPr>
        <p:spPr>
          <a:xfrm>
            <a:off x="9262872" y="2249424"/>
            <a:ext cx="64008" cy="170078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25" name="Image 3" descr="icons/flag_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2468880"/>
            <a:ext cx="246888" cy="246888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9884664" y="2450592"/>
            <a:ext cx="1773936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Съ</a:t>
            </a:r>
            <a:r>
              <a:rPr lang="ru-RU" alt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мка на мероприятии</a:t>
            </a:r>
            <a:endParaRPr lang="en-US" sz="1250" dirty="0"/>
          </a:p>
        </p:txBody>
      </p:sp>
      <p:sp>
        <p:nvSpPr>
          <p:cNvPr id="27" name="Text 21"/>
          <p:cNvSpPr/>
          <p:nvPr/>
        </p:nvSpPr>
        <p:spPr>
          <a:xfrm>
            <a:off x="9518904" y="2944368"/>
            <a:ext cx="2139696" cy="8412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Выставка, конференция, отраслевое событие: интервью на стенде, репортаж, стрим и пострелиз</a:t>
            </a:r>
            <a:endParaRPr lang="en-US" sz="1050" dirty="0"/>
          </a:p>
        </p:txBody>
      </p:sp>
      <p:sp>
        <p:nvSpPr>
          <p:cNvPr id="28" name="Shape 22"/>
          <p:cNvSpPr/>
          <p:nvPr/>
        </p:nvSpPr>
        <p:spPr>
          <a:xfrm>
            <a:off x="841248" y="4151376"/>
            <a:ext cx="10506456" cy="1517904"/>
          </a:xfrm>
          <a:prstGeom prst="rect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29" name="Shape 23"/>
          <p:cNvSpPr/>
          <p:nvPr/>
        </p:nvSpPr>
        <p:spPr>
          <a:xfrm>
            <a:off x="841248" y="4151376"/>
            <a:ext cx="10506456" cy="6400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0" name="Text 24"/>
          <p:cNvSpPr/>
          <p:nvPr/>
        </p:nvSpPr>
        <p:spPr>
          <a:xfrm>
            <a:off x="1133856" y="4334256"/>
            <a:ext cx="512064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Один выезд — материалы для всех каналов</a:t>
            </a:r>
            <a:endParaRPr lang="en-US" sz="1500" dirty="0"/>
          </a:p>
        </p:txBody>
      </p:sp>
      <p:sp>
        <p:nvSpPr>
          <p:cNvPr id="31" name="Text 25"/>
          <p:cNvSpPr/>
          <p:nvPr/>
        </p:nvSpPr>
        <p:spPr>
          <a:xfrm>
            <a:off x="1133856" y="4736592"/>
            <a:ext cx="5120640" cy="7863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15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Съ</a:t>
            </a:r>
            <a:r>
              <a:rPr lang="ru-RU" altLang="en-US" sz="115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5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мочная группа приезжает один раз, а материала хватает на все каналы сразу. Вы получаете пакет материалов, а не один ролик.</a:t>
            </a:r>
            <a:endParaRPr lang="en-US" sz="1150" dirty="0"/>
          </a:p>
        </p:txBody>
      </p:sp>
      <p:pic>
        <p:nvPicPr>
          <p:cNvPr id="32" name="Image 4" descr="icons/video_w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4398264"/>
            <a:ext cx="201168" cy="201168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6729984" y="4370832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Видео на портале с текстовым оформлением</a:t>
            </a:r>
            <a:endParaRPr lang="en-US" sz="1150" dirty="0"/>
          </a:p>
        </p:txBody>
      </p:sp>
      <p:pic>
        <p:nvPicPr>
          <p:cNvPr id="34" name="Image 5" descr="icons/telegram_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0" y="4709160"/>
            <a:ext cx="201168" cy="201168"/>
          </a:xfrm>
          <a:prstGeom prst="rect">
            <a:avLst/>
          </a:prstGeom>
        </p:spPr>
      </p:pic>
      <p:sp>
        <p:nvSpPr>
          <p:cNvPr id="35" name="Text 27"/>
          <p:cNvSpPr/>
          <p:nvPr/>
        </p:nvSpPr>
        <p:spPr>
          <a:xfrm>
            <a:off x="6729984" y="4681728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Анонс и ролики в Telegram и </a:t>
            </a:r>
            <a:r>
              <a:rPr lang="ru-RU" altLang="en-US" sz="115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«</a:t>
            </a:r>
            <a:r>
              <a:rPr lang="en-US" sz="115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ВКонтакте</a:t>
            </a:r>
            <a:r>
              <a:rPr lang="ru-RU" altLang="en-US" sz="115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»</a:t>
            </a:r>
            <a:endParaRPr lang="ru-RU" altLang="en-US" sz="1150" dirty="0">
              <a:solidFill>
                <a:srgbClr val="E4EEF5"/>
              </a:solidFill>
              <a:latin typeface="Segoe UI" panose="020B0502040204020203" pitchFamily="34" charset="0"/>
              <a:ea typeface="Segoe UI" panose="020B0502040204020203" pitchFamily="34" charset="-122"/>
              <a:cs typeface="Segoe UI" panose="020B0502040204020203" pitchFamily="34" charset="-120"/>
            </a:endParaRPr>
          </a:p>
        </p:txBody>
      </p:sp>
      <p:pic>
        <p:nvPicPr>
          <p:cNvPr id="36" name="Image 6" descr="icons/camera_w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0" y="5020056"/>
            <a:ext cx="201168" cy="201168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6729984" y="4992624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Фотоматериал со съ</a:t>
            </a:r>
            <a:r>
              <a:rPr lang="ru-RU" altLang="en-US" sz="115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5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мки для ваших каналов</a:t>
            </a:r>
            <a:endParaRPr lang="en-US" sz="1150" dirty="0"/>
          </a:p>
        </p:txBody>
      </p:sp>
      <p:pic>
        <p:nvPicPr>
          <p:cNvPr id="38" name="Image 7" descr="icons/chart_w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0800" y="5330952"/>
            <a:ext cx="201168" cy="201168"/>
          </a:xfrm>
          <a:prstGeom prst="rect">
            <a:avLst/>
          </a:prstGeom>
        </p:spPr>
      </p:pic>
      <p:sp>
        <p:nvSpPr>
          <p:cNvPr id="39" name="Text 29"/>
          <p:cNvSpPr/>
          <p:nvPr/>
        </p:nvSpPr>
        <p:spPr>
          <a:xfrm>
            <a:off x="6729984" y="5303520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Отч</a:t>
            </a:r>
            <a:r>
              <a:rPr lang="ru-RU" altLang="en-US" sz="115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ет</a:t>
            </a:r>
            <a:r>
              <a:rPr lang="en-US" sz="115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по просмотрам и переходам</a:t>
            </a:r>
            <a:endParaRPr lang="en-US" sz="1150" dirty="0"/>
          </a:p>
        </p:txBody>
      </p:sp>
      <p:sp>
        <p:nvSpPr>
          <p:cNvPr id="40" name="Text 30"/>
          <p:cNvSpPr/>
          <p:nvPr/>
        </p:nvSpPr>
        <p:spPr>
          <a:xfrm>
            <a:off x="841248" y="5870448"/>
            <a:ext cx="10506456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Стоимость видеопроизводства — в прайс-листе, страница 19.</a:t>
            </a:r>
            <a:endParaRPr lang="en-US" sz="1150" dirty="0"/>
          </a:p>
        </p:txBody>
      </p:sp>
      <p:sp>
        <p:nvSpPr>
          <p:cNvPr id="41" name="Shape 31"/>
          <p:cNvSpPr/>
          <p:nvPr/>
        </p:nvSpPr>
        <p:spPr>
          <a:xfrm>
            <a:off x="841248" y="6382512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42" name="Text 32"/>
          <p:cNvSpPr/>
          <p:nvPr/>
        </p:nvSpPr>
        <p:spPr>
          <a:xfrm>
            <a:off x="841248" y="649224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6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ВЕТЕРИНАРИЯ И ЖИЗНЬ</a:t>
            </a:r>
            <a:r>
              <a:rPr lang="en-US" sz="950" kern="0" spc="6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·  МЕДИАКИТ 2026</a:t>
            </a:r>
            <a:endParaRPr lang="en-US" sz="950" dirty="0"/>
          </a:p>
        </p:txBody>
      </p:sp>
      <p:sp>
        <p:nvSpPr>
          <p:cNvPr id="43" name="Text 33"/>
          <p:cNvSpPr/>
          <p:nvPr/>
        </p:nvSpPr>
        <p:spPr>
          <a:xfrm>
            <a:off x="10707624" y="6455664"/>
            <a:ext cx="64008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12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" y="566928"/>
            <a:ext cx="68580" cy="3108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1042416" y="566928"/>
            <a:ext cx="82296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6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РАЗМЕЩЕНИЕ · СПЕЦПРОЕКТЫ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9884664" y="274320"/>
            <a:ext cx="14630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2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12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41248" y="932688"/>
            <a:ext cx="1005840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Знания компании </a:t>
            </a:r>
            <a:r>
              <a:rPr lang="en-US" sz="25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становятся материалом издания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841248" y="1591056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841248" y="1719072"/>
            <a:ext cx="1051560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16000"/>
              </a:lnSpc>
            </a:pPr>
            <a:r>
              <a:rPr lang="ru-RU" sz="1200" b="1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Спецпроект — это ваш полноценный сайт внутри нашего портала: готовая мультимедийная экосистема для продвижения бренда. </a:t>
            </a:r>
            <a:endParaRPr lang="ru-RU" sz="1200" b="1" dirty="0">
              <a:solidFill>
                <a:srgbClr val="3A4A55"/>
              </a:solidFill>
              <a:latin typeface="Segoe UI" panose="020B0502040204020203" pitchFamily="34" charset="0"/>
              <a:ea typeface="Segoe UI" panose="020B0502040204020203" pitchFamily="34" charset="-122"/>
              <a:cs typeface="Segoe UI" panose="020B0502040204020203" pitchFamily="34" charset="-120"/>
            </a:endParaRPr>
          </a:p>
          <a:p>
            <a:pPr>
              <a:lnSpc>
                <a:spcPct val="116000"/>
              </a:lnSpc>
            </a:pPr>
            <a:r>
              <a:rPr lang="ru-RU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Сайт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r>
              <a:rPr lang="ru-RU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создается 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на</a:t>
            </a:r>
            <a:r>
              <a:rPr lang="ru-RU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основе 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данных</a:t>
            </a:r>
            <a:r>
              <a:rPr lang="ru-RU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компании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. 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Редакция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превращает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r>
              <a:rPr lang="ru-RU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их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в 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материал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отраслевого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уровня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и 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выводит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его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на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свою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аудиторию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841248" y="2249424"/>
            <a:ext cx="3483864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9" name="Shape 7"/>
          <p:cNvSpPr/>
          <p:nvPr/>
        </p:nvSpPr>
        <p:spPr>
          <a:xfrm>
            <a:off x="841248" y="2249424"/>
            <a:ext cx="3483864" cy="6400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10" name="Text 8"/>
          <p:cNvSpPr/>
          <p:nvPr/>
        </p:nvSpPr>
        <p:spPr>
          <a:xfrm>
            <a:off x="3666744" y="2340864"/>
            <a:ext cx="457200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1097280" y="2395728"/>
            <a:ext cx="2660904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Что да</a:t>
            </a:r>
            <a:r>
              <a:rPr lang="ru-RU" altLang="en-US" sz="13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3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 компания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1097280" y="2761488"/>
            <a:ext cx="2971800" cy="69494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Данные испытаний, результаты внедрений, эксперта для интервью, доступ на производство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44568" y="2249424"/>
            <a:ext cx="3483864" cy="1298448"/>
          </a:xfrm>
          <a:prstGeom prst="rect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14" name="Shape 12"/>
          <p:cNvSpPr/>
          <p:nvPr/>
        </p:nvSpPr>
        <p:spPr>
          <a:xfrm>
            <a:off x="4544568" y="2249424"/>
            <a:ext cx="3483864" cy="6400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15" name="Text 13"/>
          <p:cNvSpPr/>
          <p:nvPr/>
        </p:nvSpPr>
        <p:spPr>
          <a:xfrm>
            <a:off x="7370064" y="2340864"/>
            <a:ext cx="457200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F9B37A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2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4800600" y="2395728"/>
            <a:ext cx="2660904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Что делает редакция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4800600" y="2761488"/>
            <a:ext cx="2971800" cy="69494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14000"/>
              </a:lnSpc>
            </a:pPr>
            <a:r>
              <a:rPr lang="ru-RU" sz="110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Разрабатывает полный пакет мультимедиа под ключ: экспертные лонгриды, фотосессии, видеоролики, инфографику и дизайн страниц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8247888" y="2249424"/>
            <a:ext cx="3483864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9" name="Shape 17"/>
          <p:cNvSpPr/>
          <p:nvPr/>
        </p:nvSpPr>
        <p:spPr>
          <a:xfrm>
            <a:off x="8247888" y="2249424"/>
            <a:ext cx="3483864" cy="6400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20" name="Text 18"/>
          <p:cNvSpPr/>
          <p:nvPr/>
        </p:nvSpPr>
        <p:spPr>
          <a:xfrm>
            <a:off x="11073384" y="2340864"/>
            <a:ext cx="457200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3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8503920" y="2395728"/>
            <a:ext cx="2660904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Где выходит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8284464" y="2761488"/>
            <a:ext cx="3447288" cy="69494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ru-RU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Спецпроект размещается на портале издания</a:t>
            </a: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,</a:t>
            </a:r>
            <a:r>
              <a:rPr lang="ru-RU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информация дублируется в</a:t>
            </a: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соцсети издания, </a:t>
            </a:r>
            <a:r>
              <a:rPr lang="ru-RU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принеобходимости в </a:t>
            </a:r>
            <a:r>
              <a:rPr lang="en-US" sz="11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печатн</a:t>
            </a:r>
            <a:r>
              <a:rPr lang="ru-RU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ом</a:t>
            </a: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r>
              <a:rPr lang="en-US" sz="11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номер</a:t>
            </a:r>
            <a:r>
              <a:rPr lang="ru-RU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и </a:t>
            </a:r>
            <a:r>
              <a:rPr lang="en-US" sz="11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рассылк</a:t>
            </a:r>
            <a:r>
              <a:rPr lang="ru-RU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841248" y="3749040"/>
            <a:ext cx="64008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Темы, которые работают в ветеринарной аудитории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841248" y="4169664"/>
            <a:ext cx="64008" cy="67665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25" name="Image 0" descr="icons/flask_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8992" y="4224528"/>
            <a:ext cx="219456" cy="219456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1408176" y="4151376"/>
            <a:ext cx="4480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Разбор клинического кейса</a:t>
            </a:r>
            <a:endParaRPr lang="en-US" sz="1250" dirty="0"/>
          </a:p>
        </p:txBody>
      </p:sp>
      <p:sp>
        <p:nvSpPr>
          <p:cNvPr id="27" name="Text 24"/>
          <p:cNvSpPr/>
          <p:nvPr/>
        </p:nvSpPr>
        <p:spPr>
          <a:xfrm>
            <a:off x="1408176" y="4425696"/>
            <a:ext cx="4480560" cy="42062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К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ак препарат или схема сработали в конкретном хозяйстве, с цифрами по продуктивности</a:t>
            </a:r>
            <a:endParaRPr lang="en-US" sz="1050" dirty="0"/>
          </a:p>
        </p:txBody>
      </p:sp>
      <p:sp>
        <p:nvSpPr>
          <p:cNvPr id="28" name="Shape 25"/>
          <p:cNvSpPr/>
          <p:nvPr/>
        </p:nvSpPr>
        <p:spPr>
          <a:xfrm>
            <a:off x="6236208" y="4169664"/>
            <a:ext cx="64008" cy="67665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29" name="Image 1" descr="icons/seedling_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3952" y="4224528"/>
            <a:ext cx="219456" cy="219456"/>
          </a:xfrm>
          <a:prstGeom prst="rect">
            <a:avLst/>
          </a:prstGeom>
        </p:spPr>
      </p:pic>
      <p:sp>
        <p:nvSpPr>
          <p:cNvPr id="30" name="Text 26"/>
          <p:cNvSpPr/>
          <p:nvPr/>
        </p:nvSpPr>
        <p:spPr>
          <a:xfrm>
            <a:off x="6803136" y="4151376"/>
            <a:ext cx="4480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Отечественная разработка</a:t>
            </a:r>
            <a:endParaRPr lang="en-US" sz="1250" dirty="0"/>
          </a:p>
        </p:txBody>
      </p:sp>
      <p:sp>
        <p:nvSpPr>
          <p:cNvPr id="31" name="Text 27"/>
          <p:cNvSpPr/>
          <p:nvPr/>
        </p:nvSpPr>
        <p:spPr>
          <a:xfrm>
            <a:off x="6803136" y="4425696"/>
            <a:ext cx="4480560" cy="42062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уть нового продукта от лаборатории до фермы: испытания, регистрация, первые результаты</a:t>
            </a:r>
            <a:endParaRPr lang="en-US" sz="1050" dirty="0"/>
          </a:p>
        </p:txBody>
      </p:sp>
      <p:sp>
        <p:nvSpPr>
          <p:cNvPr id="32" name="Shape 28"/>
          <p:cNvSpPr/>
          <p:nvPr/>
        </p:nvSpPr>
        <p:spPr>
          <a:xfrm>
            <a:off x="841248" y="4956048"/>
            <a:ext cx="64008" cy="67665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33" name="Image 2" descr="icons/list_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992" y="5010912"/>
            <a:ext cx="219456" cy="219456"/>
          </a:xfrm>
          <a:prstGeom prst="rect">
            <a:avLst/>
          </a:prstGeom>
        </p:spPr>
      </p:pic>
      <p:sp>
        <p:nvSpPr>
          <p:cNvPr id="34" name="Text 29"/>
          <p:cNvSpPr/>
          <p:nvPr/>
        </p:nvSpPr>
        <p:spPr>
          <a:xfrm>
            <a:off x="1408176" y="4937760"/>
            <a:ext cx="4480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Практическое руководство</a:t>
            </a:r>
            <a:endParaRPr lang="en-US" sz="1250" dirty="0"/>
          </a:p>
        </p:txBody>
      </p:sp>
      <p:sp>
        <p:nvSpPr>
          <p:cNvPr id="35" name="Text 30"/>
          <p:cNvSpPr/>
          <p:nvPr/>
        </p:nvSpPr>
        <p:spPr>
          <a:xfrm>
            <a:off x="1408176" y="5212080"/>
            <a:ext cx="4480560" cy="42062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Ч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ек-лист по обработкам, биобезопасности или подготовке к проверке под вашим логотипом</a:t>
            </a:r>
            <a:endParaRPr lang="en-US" sz="1050" dirty="0"/>
          </a:p>
        </p:txBody>
      </p:sp>
      <p:sp>
        <p:nvSpPr>
          <p:cNvPr id="36" name="Shape 31"/>
          <p:cNvSpPr/>
          <p:nvPr/>
        </p:nvSpPr>
        <p:spPr>
          <a:xfrm>
            <a:off x="6236208" y="4956048"/>
            <a:ext cx="64008" cy="67665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37" name="Image 3" descr="icons/rocket_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3952" y="5010912"/>
            <a:ext cx="219456" cy="219456"/>
          </a:xfrm>
          <a:prstGeom prst="rect">
            <a:avLst/>
          </a:prstGeom>
        </p:spPr>
      </p:pic>
      <p:sp>
        <p:nvSpPr>
          <p:cNvPr id="38" name="Text 32"/>
          <p:cNvSpPr/>
          <p:nvPr/>
        </p:nvSpPr>
        <p:spPr>
          <a:xfrm>
            <a:off x="6803136" y="4937760"/>
            <a:ext cx="4480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Серия к запуску продукта</a:t>
            </a:r>
            <a:endParaRPr lang="en-US" sz="1250" dirty="0"/>
          </a:p>
        </p:txBody>
      </p:sp>
      <p:sp>
        <p:nvSpPr>
          <p:cNvPr id="39" name="Text 33"/>
          <p:cNvSpPr/>
          <p:nvPr/>
        </p:nvSpPr>
        <p:spPr>
          <a:xfrm>
            <a:off x="6803136" y="5212080"/>
            <a:ext cx="4480560" cy="42062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ри-четыре материала за квартал: анонс, экспертный разбор, интервью и итоговые результаты</a:t>
            </a:r>
            <a:endParaRPr lang="en-US" sz="1050" dirty="0"/>
          </a:p>
        </p:txBody>
      </p:sp>
      <p:sp>
        <p:nvSpPr>
          <p:cNvPr id="40" name="Shape 34"/>
          <p:cNvSpPr/>
          <p:nvPr/>
        </p:nvSpPr>
        <p:spPr>
          <a:xfrm>
            <a:off x="841248" y="5753405"/>
            <a:ext cx="10506456" cy="629107"/>
          </a:xfrm>
          <a:prstGeom prst="rect">
            <a:avLst/>
          </a:prstGeom>
          <a:solidFill>
            <a:srgbClr val="FDF0E4"/>
          </a:solidFill>
        </p:spPr>
        <p:txBody>
          <a:bodyPr/>
          <a:lstStyle/>
          <a:p>
            <a:endParaRPr lang="ru-RU"/>
          </a:p>
        </p:txBody>
      </p:sp>
      <p:sp>
        <p:nvSpPr>
          <p:cNvPr id="41" name="Shape 35"/>
          <p:cNvSpPr/>
          <p:nvPr/>
        </p:nvSpPr>
        <p:spPr>
          <a:xfrm>
            <a:off x="841248" y="5742432"/>
            <a:ext cx="68580" cy="648625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42" name="Text 36"/>
          <p:cNvSpPr/>
          <p:nvPr/>
        </p:nvSpPr>
        <p:spPr>
          <a:xfrm>
            <a:off x="1115568" y="5753406"/>
            <a:ext cx="9957816" cy="59256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ru-RU" sz="10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Формат объединяет экспертизу вашей компании и возможности нашей редакции. Мы создаем обособленный брендированный ресурс на базе нашего сайта, наполненный уникальным текстовым, фото- и видеоконтентом. </a:t>
            </a:r>
            <a:r>
              <a:rPr lang="ru-RU" sz="10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Спецпроект работает на вас долгосрочно: </a:t>
            </a:r>
            <a:r>
              <a:rPr lang="ru-RU" sz="10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за счет сильного SEO материалы индексируются поисковиками и продолжают приводить целевую аудиторию даже через год после запуска.</a:t>
            </a:r>
            <a:endParaRPr lang="en-US" sz="1050" dirty="0"/>
          </a:p>
        </p:txBody>
      </p:sp>
      <p:sp>
        <p:nvSpPr>
          <p:cNvPr id="43" name="Shape 37"/>
          <p:cNvSpPr/>
          <p:nvPr/>
        </p:nvSpPr>
        <p:spPr>
          <a:xfrm>
            <a:off x="841248" y="6382512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44" name="Text 38"/>
          <p:cNvSpPr/>
          <p:nvPr/>
        </p:nvSpPr>
        <p:spPr>
          <a:xfrm>
            <a:off x="841248" y="649224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6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ВЕТЕРИНАРИЯ И ЖИЗНЬ</a:t>
            </a:r>
            <a:r>
              <a:rPr lang="en-US" sz="950" kern="0" spc="6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·  МЕДИАКИТ 2026</a:t>
            </a:r>
            <a:endParaRPr lang="en-US" sz="950" dirty="0"/>
          </a:p>
        </p:txBody>
      </p:sp>
      <p:sp>
        <p:nvSpPr>
          <p:cNvPr id="45" name="Text 39"/>
          <p:cNvSpPr/>
          <p:nvPr/>
        </p:nvSpPr>
        <p:spPr>
          <a:xfrm>
            <a:off x="10707624" y="6455664"/>
            <a:ext cx="64008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13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" y="566928"/>
            <a:ext cx="68580" cy="3108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1042416" y="566928"/>
            <a:ext cx="82296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6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РАЗМЕЩЕНИЕ · АНАЛИТИКА И РЕЙТИНГИ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9884664" y="274320"/>
            <a:ext cx="14630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2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13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41248" y="932688"/>
            <a:ext cx="1005840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6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Данные о рынке, </a:t>
            </a:r>
            <a:r>
              <a:rPr lang="en-US" sz="26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которых нет в открытых обзорах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841248" y="1591056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841248" y="1719072"/>
            <a:ext cx="1051560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 осени 2026 года у раздела «Зообизнес» появляется собственная аналитика. Редакция сводит разрозненные источники в картину рынка и разбирает е</a:t>
            </a:r>
            <a:r>
              <a:rPr lang="ru-RU" alt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вместе с отраслевыми экспертами.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41248" y="2231136"/>
            <a:ext cx="45720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Источники данных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841248" y="2615184"/>
            <a:ext cx="64008" cy="51206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10" name="Image 0" descr="icons/gem_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8992" y="2752344"/>
            <a:ext cx="237744" cy="23774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444752" y="2615184"/>
            <a:ext cx="484632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Роспатент — 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новые регистрации препаратов и разработок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841248" y="3218688"/>
            <a:ext cx="64008" cy="51206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13" name="Image 1" descr="icons/chart_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992" y="3355848"/>
            <a:ext cx="237744" cy="23774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444752" y="3218688"/>
            <a:ext cx="484632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Отч</a:t>
            </a:r>
            <a:r>
              <a:rPr lang="ru-RU" alt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тность компаний — 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выручка, доли, движение игроков рынка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841248" y="3822192"/>
            <a:ext cx="64008" cy="51206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16" name="Image 2" descr="icons/scale_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992" y="3959352"/>
            <a:ext cx="237744" cy="23774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444752" y="3822192"/>
            <a:ext cx="484632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Арбитражная практика — 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споры, которые меняют правила работы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841248" y="4425696"/>
            <a:ext cx="64008" cy="51206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19" name="Image 3" descr="icons/landmark_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992" y="4562856"/>
            <a:ext cx="237744" cy="23774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444752" y="4425696"/>
            <a:ext cx="484632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Госзакупки — 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объ</a:t>
            </a:r>
            <a:r>
              <a:rPr lang="ru-RU" alt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мы и структура закупок ветпрепаратов</a:t>
            </a:r>
            <a:endParaRPr lang="en-US" sz="1150" dirty="0"/>
          </a:p>
        </p:txBody>
      </p:sp>
      <p:sp>
        <p:nvSpPr>
          <p:cNvPr id="21" name="Shape 15"/>
          <p:cNvSpPr/>
          <p:nvPr/>
        </p:nvSpPr>
        <p:spPr>
          <a:xfrm>
            <a:off x="841248" y="5029200"/>
            <a:ext cx="64008" cy="51206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22" name="Image 4" descr="icons/users_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992" y="5166360"/>
            <a:ext cx="237744" cy="237744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444752" y="5029200"/>
            <a:ext cx="484632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Вакансии отрасли — 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 каких направлениях компании расширяют штат</a:t>
            </a:r>
            <a:endParaRPr lang="en-US" sz="1150" dirty="0"/>
          </a:p>
        </p:txBody>
      </p:sp>
      <p:sp>
        <p:nvSpPr>
          <p:cNvPr id="24" name="Text 17"/>
          <p:cNvSpPr/>
          <p:nvPr/>
        </p:nvSpPr>
        <p:spPr>
          <a:xfrm>
            <a:off x="6583680" y="2231136"/>
            <a:ext cx="475488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Что из этого получаете вы</a:t>
            </a:r>
            <a:endParaRPr lang="en-US" sz="1350" dirty="0"/>
          </a:p>
        </p:txBody>
      </p:sp>
      <p:sp>
        <p:nvSpPr>
          <p:cNvPr id="25" name="Shape 18"/>
          <p:cNvSpPr/>
          <p:nvPr/>
        </p:nvSpPr>
        <p:spPr>
          <a:xfrm>
            <a:off x="6583680" y="2615184"/>
            <a:ext cx="4764024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6" name="Shape 19"/>
          <p:cNvSpPr/>
          <p:nvPr/>
        </p:nvSpPr>
        <p:spPr>
          <a:xfrm>
            <a:off x="6583680" y="2615184"/>
            <a:ext cx="64008" cy="91440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27" name="Image 5" descr="icons/arrowtrend_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9712" y="2834640"/>
            <a:ext cx="246888" cy="246888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7205472" y="2816352"/>
            <a:ext cx="3922776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Аналитический обзор сегмента</a:t>
            </a:r>
            <a:endParaRPr lang="en-US" sz="1250" dirty="0"/>
          </a:p>
        </p:txBody>
      </p:sp>
      <p:sp>
        <p:nvSpPr>
          <p:cNvPr id="29" name="Text 21"/>
          <p:cNvSpPr/>
          <p:nvPr/>
        </p:nvSpPr>
        <p:spPr>
          <a:xfrm>
            <a:off x="6839712" y="3163824"/>
            <a:ext cx="4288536" cy="20116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Разбор динамики рынка с комментарием эксперта — площадка для позиции вашей компании</a:t>
            </a:r>
            <a:endParaRPr lang="en-US" sz="1050" dirty="0"/>
          </a:p>
        </p:txBody>
      </p:sp>
      <p:sp>
        <p:nvSpPr>
          <p:cNvPr id="30" name="Shape 22"/>
          <p:cNvSpPr/>
          <p:nvPr/>
        </p:nvSpPr>
        <p:spPr>
          <a:xfrm>
            <a:off x="6583680" y="3639312"/>
            <a:ext cx="4764024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" name="Shape 23"/>
          <p:cNvSpPr/>
          <p:nvPr/>
        </p:nvSpPr>
        <p:spPr>
          <a:xfrm>
            <a:off x="6583680" y="3639312"/>
            <a:ext cx="64008" cy="91440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32" name="Image 6" descr="icons/book_n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9712" y="3858768"/>
            <a:ext cx="246888" cy="246888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7205472" y="3840480"/>
            <a:ext cx="3922776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Исследование под задачу</a:t>
            </a:r>
            <a:endParaRPr lang="en-US" sz="1250" dirty="0"/>
          </a:p>
        </p:txBody>
      </p:sp>
      <p:sp>
        <p:nvSpPr>
          <p:cNvPr id="34" name="Text 25"/>
          <p:cNvSpPr/>
          <p:nvPr/>
        </p:nvSpPr>
        <p:spPr>
          <a:xfrm>
            <a:off x="6839712" y="4187952"/>
            <a:ext cx="4288536" cy="20116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Пакет данных по нише: игроки, объ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мы, регистрации, кадры. Редакция готовит его по запросу</a:t>
            </a:r>
            <a:endParaRPr lang="en-US" sz="1050" dirty="0"/>
          </a:p>
        </p:txBody>
      </p:sp>
      <p:sp>
        <p:nvSpPr>
          <p:cNvPr id="35" name="Shape 26"/>
          <p:cNvSpPr/>
          <p:nvPr/>
        </p:nvSpPr>
        <p:spPr>
          <a:xfrm>
            <a:off x="6583680" y="4663440"/>
            <a:ext cx="4764024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6" name="Shape 27"/>
          <p:cNvSpPr/>
          <p:nvPr/>
        </p:nvSpPr>
        <p:spPr>
          <a:xfrm>
            <a:off x="6583680" y="4663440"/>
            <a:ext cx="64008" cy="91440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37" name="Image 7" descr="icons/trophy_n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9712" y="4882896"/>
            <a:ext cx="246888" cy="246888"/>
          </a:xfrm>
          <a:prstGeom prst="rect">
            <a:avLst/>
          </a:prstGeom>
        </p:spPr>
      </p:pic>
      <p:sp>
        <p:nvSpPr>
          <p:cNvPr id="38" name="Text 28"/>
          <p:cNvSpPr/>
          <p:nvPr/>
        </p:nvSpPr>
        <p:spPr>
          <a:xfrm>
            <a:off x="7205472" y="4864608"/>
            <a:ext cx="3922776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Отраслевой рейтинг с карточкой</a:t>
            </a:r>
            <a:endParaRPr lang="en-US" sz="1250" dirty="0"/>
          </a:p>
        </p:txBody>
      </p:sp>
      <p:sp>
        <p:nvSpPr>
          <p:cNvPr id="39" name="Text 29"/>
          <p:cNvSpPr/>
          <p:nvPr/>
        </p:nvSpPr>
        <p:spPr>
          <a:xfrm>
            <a:off x="6839712" y="5212080"/>
            <a:ext cx="4288536" cy="20116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Место в рейтинге и разв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рнутая карточка вашей компании: продукты, география, контакты</a:t>
            </a:r>
            <a:endParaRPr lang="en-US" sz="1050" dirty="0"/>
          </a:p>
        </p:txBody>
      </p:sp>
      <p:sp>
        <p:nvSpPr>
          <p:cNvPr id="40" name="Shape 30"/>
          <p:cNvSpPr/>
          <p:nvPr/>
        </p:nvSpPr>
        <p:spPr>
          <a:xfrm>
            <a:off x="841248" y="5797296"/>
            <a:ext cx="10506456" cy="512064"/>
          </a:xfrm>
          <a:prstGeom prst="rect">
            <a:avLst/>
          </a:prstGeom>
          <a:solidFill>
            <a:srgbClr val="E8F0F6"/>
          </a:solidFill>
        </p:spPr>
        <p:txBody>
          <a:bodyPr/>
          <a:lstStyle/>
          <a:p>
            <a:endParaRPr lang="ru-RU"/>
          </a:p>
        </p:txBody>
      </p:sp>
      <p:sp>
        <p:nvSpPr>
          <p:cNvPr id="41" name="Shape 31"/>
          <p:cNvSpPr/>
          <p:nvPr/>
        </p:nvSpPr>
        <p:spPr>
          <a:xfrm>
            <a:off x="841248" y="5797296"/>
            <a:ext cx="64008" cy="512064"/>
          </a:xfrm>
          <a:prstGeom prst="rect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42" name="Text 32"/>
          <p:cNvSpPr/>
          <p:nvPr/>
        </p:nvSpPr>
        <p:spPr>
          <a:xfrm>
            <a:off x="1115568" y="5797296"/>
            <a:ext cx="9957816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Сроки и стоимость аналитических продуктов 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рассчитываются под задачу: объ</a:t>
            </a:r>
            <a:r>
              <a:rPr lang="ru-RU" alt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 выборки, глубина периода и формат подачи обсуждаются на встрече.</a:t>
            </a:r>
            <a:endParaRPr lang="en-US" sz="1150" dirty="0"/>
          </a:p>
        </p:txBody>
      </p:sp>
      <p:sp>
        <p:nvSpPr>
          <p:cNvPr id="43" name="Shape 33"/>
          <p:cNvSpPr/>
          <p:nvPr/>
        </p:nvSpPr>
        <p:spPr>
          <a:xfrm>
            <a:off x="841248" y="6382512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44" name="Text 34"/>
          <p:cNvSpPr/>
          <p:nvPr/>
        </p:nvSpPr>
        <p:spPr>
          <a:xfrm>
            <a:off x="841248" y="649224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6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ВЕТЕРИНАРИЯ И ЖИЗНЬ</a:t>
            </a:r>
            <a:r>
              <a:rPr lang="en-US" sz="950" kern="0" spc="6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·  МЕДИАКИТ 2026</a:t>
            </a:r>
            <a:endParaRPr lang="en-US" sz="950" dirty="0"/>
          </a:p>
        </p:txBody>
      </p:sp>
      <p:sp>
        <p:nvSpPr>
          <p:cNvPr id="45" name="Text 35"/>
          <p:cNvSpPr/>
          <p:nvPr/>
        </p:nvSpPr>
        <p:spPr>
          <a:xfrm>
            <a:off x="10707624" y="6455664"/>
            <a:ext cx="64008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14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" y="566928"/>
            <a:ext cx="68580" cy="3108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1042416" y="566928"/>
            <a:ext cx="82296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6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РАЗМЕЩЕНИЕ · КАЛЕНДАРЬ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9884664" y="274320"/>
            <a:ext cx="14630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2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14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41248" y="932688"/>
            <a:ext cx="1005840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6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Что выходит </a:t>
            </a:r>
            <a:r>
              <a:rPr lang="en-US" sz="26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 ближайшие девять месяцев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841248" y="1591056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841248" y="1719072"/>
            <a:ext cx="1051560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Издание планирует изменения заранее, а места в крупных проектах бронируются задолго до старта. Ниже — даты, к которым имеет смысл привязать размещение.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841248" y="2670048"/>
            <a:ext cx="10506456" cy="27432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9" name="Text 7"/>
          <p:cNvSpPr/>
          <p:nvPr/>
        </p:nvSpPr>
        <p:spPr>
          <a:xfrm>
            <a:off x="841248" y="2286000"/>
            <a:ext cx="1962302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4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Август 2026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859536" y="2615184"/>
            <a:ext cx="146304" cy="146304"/>
          </a:xfrm>
          <a:prstGeom prst="ellipse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11" name="Shape 9"/>
          <p:cNvSpPr/>
          <p:nvPr/>
        </p:nvSpPr>
        <p:spPr>
          <a:xfrm>
            <a:off x="841248" y="2944368"/>
            <a:ext cx="1962302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2" name="Shape 10"/>
          <p:cNvSpPr/>
          <p:nvPr/>
        </p:nvSpPr>
        <p:spPr>
          <a:xfrm>
            <a:off x="841248" y="2944368"/>
            <a:ext cx="1962302" cy="6400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13" name="Text 11"/>
          <p:cNvSpPr/>
          <p:nvPr/>
        </p:nvSpPr>
        <p:spPr>
          <a:xfrm>
            <a:off x="1060704" y="3145536"/>
            <a:ext cx="1523390" cy="60350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3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Новый рубрикатор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60704" y="3785616"/>
            <a:ext cx="1523390" cy="12801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Разделы портала перестраиваются, «Питомцы» уходят на отдельный сайт. Планирование мест на осень открыто.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977286" y="2286000"/>
            <a:ext cx="1962302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4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Сентябрь 2026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2995574" y="2615184"/>
            <a:ext cx="146304" cy="146304"/>
          </a:xfrm>
          <a:prstGeom prst="ellipse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17" name="Shape 15"/>
          <p:cNvSpPr/>
          <p:nvPr/>
        </p:nvSpPr>
        <p:spPr>
          <a:xfrm>
            <a:off x="2977286" y="2944368"/>
            <a:ext cx="1962302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8" name="Shape 16"/>
          <p:cNvSpPr/>
          <p:nvPr/>
        </p:nvSpPr>
        <p:spPr>
          <a:xfrm>
            <a:off x="2977286" y="2944368"/>
            <a:ext cx="1962302" cy="6400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19" name="Text 17"/>
          <p:cNvSpPr/>
          <p:nvPr/>
        </p:nvSpPr>
        <p:spPr>
          <a:xfrm>
            <a:off x="3196742" y="3145536"/>
            <a:ext cx="1523390" cy="60350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3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Инфографика и QR в газете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3196742" y="3785616"/>
            <a:ext cx="1523390" cy="12801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Печатный номер получает новую подачу данных и метки, по которым видно переходы из газеты.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5113325" y="2286000"/>
            <a:ext cx="1962302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4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Октябрь 2026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131613" y="2615184"/>
            <a:ext cx="146304" cy="146304"/>
          </a:xfrm>
          <a:prstGeom prst="ellipse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23" name="Shape 21"/>
          <p:cNvSpPr/>
          <p:nvPr/>
        </p:nvSpPr>
        <p:spPr>
          <a:xfrm>
            <a:off x="5113325" y="2944368"/>
            <a:ext cx="1962302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4" name="Shape 22"/>
          <p:cNvSpPr/>
          <p:nvPr/>
        </p:nvSpPr>
        <p:spPr>
          <a:xfrm>
            <a:off x="5113325" y="2944368"/>
            <a:ext cx="1962302" cy="6400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25" name="Text 23"/>
          <p:cNvSpPr/>
          <p:nvPr/>
        </p:nvSpPr>
        <p:spPr>
          <a:xfrm>
            <a:off x="5332781" y="3145536"/>
            <a:ext cx="1523390" cy="60350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3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Подрубрики «Зообизнеса»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5332781" y="3785616"/>
            <a:ext cx="1523390" cy="12801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Раздел делится по сегментам рынка, открывается бронирование партн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рских </a:t>
            </a:r>
            <a:r>
              <a:rPr lang="en-US" sz="105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вкладок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r>
              <a:rPr lang="ru-RU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разделов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.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7249363" y="2286000"/>
            <a:ext cx="1962302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4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Ноябрь 2026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7267651" y="2615184"/>
            <a:ext cx="146304" cy="146304"/>
          </a:xfrm>
          <a:prstGeom prst="ellipse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29" name="Shape 27"/>
          <p:cNvSpPr/>
          <p:nvPr/>
        </p:nvSpPr>
        <p:spPr>
          <a:xfrm>
            <a:off x="7249363" y="2944368"/>
            <a:ext cx="1962302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0" name="Shape 28"/>
          <p:cNvSpPr/>
          <p:nvPr/>
        </p:nvSpPr>
        <p:spPr>
          <a:xfrm>
            <a:off x="7249363" y="2944368"/>
            <a:ext cx="1962302" cy="6400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1" name="Text 29"/>
          <p:cNvSpPr/>
          <p:nvPr/>
        </p:nvSpPr>
        <p:spPr>
          <a:xfrm>
            <a:off x="7468819" y="3145536"/>
            <a:ext cx="1523390" cy="60350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ru-RU" sz="13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Конференция </a:t>
            </a:r>
            <a:r>
              <a:rPr lang="en-US" sz="13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NVC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7468819" y="3785616"/>
            <a:ext cx="1523390" cy="12801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Работа </a:t>
            </a:r>
            <a:r>
              <a:rPr lang="en-US" sz="105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на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r>
              <a:rPr lang="en-US" sz="105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площадке</a:t>
            </a:r>
            <a:r>
              <a:rPr lang="ru-RU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мероприятий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: интервью на стенде, репортажи, пострелизы. Пакеты инфопартн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рства.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9385402" y="2286000"/>
            <a:ext cx="1962302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40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Декабрь 2026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9403690" y="2615184"/>
            <a:ext cx="146304" cy="146304"/>
          </a:xfrm>
          <a:prstGeom prst="ellipse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5" name="Shape 33"/>
          <p:cNvSpPr/>
          <p:nvPr/>
        </p:nvSpPr>
        <p:spPr>
          <a:xfrm>
            <a:off x="9385402" y="2944368"/>
            <a:ext cx="1962302" cy="2286000"/>
          </a:xfrm>
          <a:prstGeom prst="rect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36" name="Shape 34"/>
          <p:cNvSpPr/>
          <p:nvPr/>
        </p:nvSpPr>
        <p:spPr>
          <a:xfrm>
            <a:off x="9385402" y="2944368"/>
            <a:ext cx="1962302" cy="6400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7" name="Text 35"/>
          <p:cNvSpPr/>
          <p:nvPr/>
        </p:nvSpPr>
        <p:spPr>
          <a:xfrm>
            <a:off x="9604858" y="3145536"/>
            <a:ext cx="1523390" cy="60350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185 лет ветслужбе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9604858" y="3785616"/>
            <a:ext cx="1523390" cy="12801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Юбилейный спецвыпуск к дате и отраслевые рейтинги. Программа ид</a:t>
            </a:r>
            <a:r>
              <a:rPr lang="ru-RU" altLang="en-US" sz="105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5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 до марта 2027 года.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841248" y="5541264"/>
            <a:ext cx="10506456" cy="548640"/>
          </a:xfrm>
          <a:prstGeom prst="rect">
            <a:avLst/>
          </a:prstGeom>
          <a:solidFill>
            <a:srgbClr val="FDF0E4"/>
          </a:solidFill>
        </p:spPr>
        <p:txBody>
          <a:bodyPr/>
          <a:lstStyle/>
          <a:p>
            <a:endParaRPr lang="ru-RU"/>
          </a:p>
        </p:txBody>
      </p:sp>
      <p:sp>
        <p:nvSpPr>
          <p:cNvPr id="40" name="Shape 38"/>
          <p:cNvSpPr/>
          <p:nvPr/>
        </p:nvSpPr>
        <p:spPr>
          <a:xfrm>
            <a:off x="841248" y="5541264"/>
            <a:ext cx="64008" cy="54864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41" name="Text 39"/>
          <p:cNvSpPr/>
          <p:nvPr/>
        </p:nvSpPr>
        <p:spPr>
          <a:xfrm>
            <a:off x="1115568" y="5541264"/>
            <a:ext cx="9957816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Годовой контракт закрывает весь календарь: 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размещения закрепляются за ключевыми событиями отрасли, а не собираются в последний момент.</a:t>
            </a:r>
            <a:endParaRPr lang="en-US" sz="1150" dirty="0"/>
          </a:p>
        </p:txBody>
      </p:sp>
      <p:sp>
        <p:nvSpPr>
          <p:cNvPr id="42" name="Text 40"/>
          <p:cNvSpPr/>
          <p:nvPr/>
        </p:nvSpPr>
        <p:spPr>
          <a:xfrm>
            <a:off x="841248" y="6108192"/>
            <a:ext cx="10506456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Планы на осень формируются летом: раннее бронирование да</a:t>
            </a:r>
            <a:r>
              <a:rPr lang="ru-RU" altLang="en-US" sz="1100" i="1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00" i="1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 выбор рубрики и полосы.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841248" y="6382512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44" name="Text 42"/>
          <p:cNvSpPr/>
          <p:nvPr/>
        </p:nvSpPr>
        <p:spPr>
          <a:xfrm>
            <a:off x="841248" y="649224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6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ВЕТЕРИНАРИЯ И ЖИЗНЬ</a:t>
            </a:r>
            <a:r>
              <a:rPr lang="en-US" sz="950" kern="0" spc="6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·  МЕДИАКИТ 2026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10707624" y="6455664"/>
            <a:ext cx="64008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15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" y="566928"/>
            <a:ext cx="68580" cy="3108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1042416" y="566928"/>
            <a:ext cx="82296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6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ГАРАНТИИ · ПОСЛЕ ПОДПИСАНИЯ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9884664" y="274320"/>
            <a:ext cx="14630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2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15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41248" y="932688"/>
            <a:ext cx="1005840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6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Каждое размещение </a:t>
            </a:r>
            <a:r>
              <a:rPr lang="en-US" sz="26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заканчивается цифрами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841248" y="1591056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841248" y="1719072"/>
            <a:ext cx="1051560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Согласование, маркировка и отчётность остаются на стороне редакции. Вам остаётся утвердить текст и получить результат: юридическую и техническую часть издание берёт на себя.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841248" y="2249424"/>
            <a:ext cx="2615184" cy="1609344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9" name="Shape 7"/>
          <p:cNvSpPr/>
          <p:nvPr/>
        </p:nvSpPr>
        <p:spPr>
          <a:xfrm>
            <a:off x="841248" y="2249424"/>
            <a:ext cx="64008" cy="160934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10" name="Image 0" descr="icons/check_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7280" y="2468880"/>
            <a:ext cx="246888" cy="24688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463040" y="2450592"/>
            <a:ext cx="1773936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Согласование до выхода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1097280" y="2798064"/>
            <a:ext cx="2139696" cy="89611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Текст, заголовок и иллюстрации утверждаются с вами. Правки вносятся до публикации, а не после не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endParaRPr lang="ru-RU" altLang="en-US" sz="1050" dirty="0">
              <a:solidFill>
                <a:srgbClr val="3A4A55"/>
              </a:solidFill>
              <a:latin typeface="Segoe UI" panose="020B0502040204020203" pitchFamily="34" charset="0"/>
              <a:ea typeface="Segoe UI" panose="020B0502040204020203" pitchFamily="34" charset="-122"/>
              <a:cs typeface="Segoe UI" panose="020B0502040204020203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3648456" y="2249424"/>
            <a:ext cx="2615184" cy="1609344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4" name="Shape 11"/>
          <p:cNvSpPr/>
          <p:nvPr/>
        </p:nvSpPr>
        <p:spPr>
          <a:xfrm>
            <a:off x="3648456" y="2249424"/>
            <a:ext cx="64008" cy="160934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15" name="Image 1" descr="icons/shield_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488" y="2468880"/>
            <a:ext cx="246888" cy="246888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4270248" y="2450592"/>
            <a:ext cx="1773936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Маркировка рекламы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3904488" y="2798064"/>
            <a:ext cx="2139696" cy="89611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Токен и отч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тность в ОРД оформляет редакция — от вас не требуется ничего</a:t>
            </a:r>
            <a:endParaRPr lang="en-US" sz="1050" dirty="0"/>
          </a:p>
        </p:txBody>
      </p:sp>
      <p:sp>
        <p:nvSpPr>
          <p:cNvPr id="18" name="Shape 14"/>
          <p:cNvSpPr/>
          <p:nvPr/>
        </p:nvSpPr>
        <p:spPr>
          <a:xfrm>
            <a:off x="6455664" y="2249424"/>
            <a:ext cx="2615184" cy="1609344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9" name="Shape 15"/>
          <p:cNvSpPr/>
          <p:nvPr/>
        </p:nvSpPr>
        <p:spPr>
          <a:xfrm>
            <a:off x="6455664" y="2249424"/>
            <a:ext cx="64008" cy="160934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20" name="Image 2" descr="icons/chart_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696" y="2468880"/>
            <a:ext cx="246888" cy="246888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7077456" y="2450592"/>
            <a:ext cx="1773936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Отч</a:t>
            </a:r>
            <a:r>
              <a:rPr lang="ru-RU" alt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 по каждому выходу</a:t>
            </a:r>
            <a:endParaRPr lang="en-US" sz="1250" dirty="0"/>
          </a:p>
        </p:txBody>
      </p:sp>
      <p:sp>
        <p:nvSpPr>
          <p:cNvPr id="22" name="Text 17"/>
          <p:cNvSpPr/>
          <p:nvPr/>
        </p:nvSpPr>
        <p:spPr>
          <a:xfrm>
            <a:off x="6711696" y="2798064"/>
            <a:ext cx="2139696" cy="89611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Результат приходит одним документом, а не набором отдельных скриншотов</a:t>
            </a:r>
            <a:endParaRPr lang="en-US" sz="1050" dirty="0"/>
          </a:p>
        </p:txBody>
      </p:sp>
      <p:sp>
        <p:nvSpPr>
          <p:cNvPr id="23" name="Shape 18"/>
          <p:cNvSpPr/>
          <p:nvPr/>
        </p:nvSpPr>
        <p:spPr>
          <a:xfrm>
            <a:off x="9262872" y="2249424"/>
            <a:ext cx="2615184" cy="1609344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4" name="Shape 19"/>
          <p:cNvSpPr/>
          <p:nvPr/>
        </p:nvSpPr>
        <p:spPr>
          <a:xfrm>
            <a:off x="9262872" y="2249424"/>
            <a:ext cx="64008" cy="160934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25" name="Image 3" descr="icons/crown_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2468880"/>
            <a:ext cx="246888" cy="246888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9884664" y="2450592"/>
            <a:ext cx="1773936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Эксклюзив категории</a:t>
            </a:r>
            <a:endParaRPr lang="en-US" sz="1250" dirty="0"/>
          </a:p>
        </p:txBody>
      </p:sp>
      <p:sp>
        <p:nvSpPr>
          <p:cNvPr id="27" name="Text 21"/>
          <p:cNvSpPr/>
          <p:nvPr/>
        </p:nvSpPr>
        <p:spPr>
          <a:xfrm>
            <a:off x="9518904" y="2798064"/>
            <a:ext cx="2139696" cy="89611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На период размещения в вашей товарной нише выходит один бренд — условие закрепляется в договоре</a:t>
            </a:r>
            <a:endParaRPr lang="en-US" sz="1050" dirty="0"/>
          </a:p>
        </p:txBody>
      </p:sp>
      <p:sp>
        <p:nvSpPr>
          <p:cNvPr id="28" name="Shape 22"/>
          <p:cNvSpPr/>
          <p:nvPr/>
        </p:nvSpPr>
        <p:spPr>
          <a:xfrm>
            <a:off x="841248" y="4078224"/>
            <a:ext cx="10506456" cy="1572768"/>
          </a:xfrm>
          <a:prstGeom prst="rect">
            <a:avLst/>
          </a:prstGeom>
          <a:solidFill>
            <a:srgbClr val="E8F0F6"/>
          </a:solidFill>
        </p:spPr>
        <p:txBody>
          <a:bodyPr/>
          <a:lstStyle/>
          <a:p>
            <a:endParaRPr lang="ru-RU"/>
          </a:p>
        </p:txBody>
      </p:sp>
      <p:sp>
        <p:nvSpPr>
          <p:cNvPr id="29" name="Shape 23"/>
          <p:cNvSpPr/>
          <p:nvPr/>
        </p:nvSpPr>
        <p:spPr>
          <a:xfrm>
            <a:off x="841248" y="4078224"/>
            <a:ext cx="64008" cy="1572768"/>
          </a:xfrm>
          <a:prstGeom prst="rect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30" name="Text 24"/>
          <p:cNvSpPr/>
          <p:nvPr/>
        </p:nvSpPr>
        <p:spPr>
          <a:xfrm>
            <a:off x="1133856" y="4242816"/>
            <a:ext cx="45720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Что видно в отч</a:t>
            </a:r>
            <a:r>
              <a:rPr lang="ru-RU" altLang="en-US" sz="14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4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те</a:t>
            </a:r>
            <a:endParaRPr lang="en-US" sz="1400" dirty="0"/>
          </a:p>
        </p:txBody>
      </p:sp>
      <p:sp>
        <p:nvSpPr>
          <p:cNvPr id="31" name="Shape 25"/>
          <p:cNvSpPr/>
          <p:nvPr/>
        </p:nvSpPr>
        <p:spPr>
          <a:xfrm>
            <a:off x="1133856" y="4791456"/>
            <a:ext cx="109728" cy="3200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2" name="Text 26"/>
          <p:cNvSpPr/>
          <p:nvPr/>
        </p:nvSpPr>
        <p:spPr>
          <a:xfrm>
            <a:off x="1389888" y="4645152"/>
            <a:ext cx="48463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Просмотры материала на портале и глубина дочитывания</a:t>
            </a:r>
            <a:endParaRPr lang="en-US" sz="1150" dirty="0"/>
          </a:p>
        </p:txBody>
      </p:sp>
      <p:sp>
        <p:nvSpPr>
          <p:cNvPr id="33" name="Shape 27"/>
          <p:cNvSpPr/>
          <p:nvPr/>
        </p:nvSpPr>
        <p:spPr>
          <a:xfrm>
            <a:off x="6345936" y="4791456"/>
            <a:ext cx="109728" cy="3200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4" name="Text 28"/>
          <p:cNvSpPr/>
          <p:nvPr/>
        </p:nvSpPr>
        <p:spPr>
          <a:xfrm>
            <a:off x="6601968" y="4645152"/>
            <a:ext cx="48463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Переходы на ваш сайт по меткам UTM и QR-коду из газеты</a:t>
            </a:r>
            <a:endParaRPr lang="en-US" sz="1150" dirty="0"/>
          </a:p>
        </p:txBody>
      </p:sp>
      <p:sp>
        <p:nvSpPr>
          <p:cNvPr id="35" name="Shape 29"/>
          <p:cNvSpPr/>
          <p:nvPr/>
        </p:nvSpPr>
        <p:spPr>
          <a:xfrm>
            <a:off x="1133856" y="5212080"/>
            <a:ext cx="109728" cy="3200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6" name="Text 30"/>
          <p:cNvSpPr/>
          <p:nvPr/>
        </p:nvSpPr>
        <p:spPr>
          <a:xfrm>
            <a:off x="1389888" y="5065776"/>
            <a:ext cx="48463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Охват и реакции анонсов в Telegram и </a:t>
            </a:r>
            <a:r>
              <a:rPr lang="ru-RU" alt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«</a:t>
            </a:r>
            <a:r>
              <a:rPr 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ВКонтакте</a:t>
            </a:r>
            <a:r>
              <a:rPr lang="ru-RU" alt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»</a:t>
            </a:r>
            <a:endParaRPr lang="ru-RU" altLang="en-US" sz="1150" dirty="0">
              <a:solidFill>
                <a:srgbClr val="1F2E38"/>
              </a:solidFill>
              <a:latin typeface="Segoe UI" panose="020B0502040204020203" pitchFamily="34" charset="0"/>
              <a:ea typeface="Segoe UI" panose="020B0502040204020203" pitchFamily="34" charset="-122"/>
              <a:cs typeface="Segoe UI" panose="020B0502040204020203" pitchFamily="34" charset="-120"/>
            </a:endParaRPr>
          </a:p>
        </p:txBody>
      </p:sp>
      <p:sp>
        <p:nvSpPr>
          <p:cNvPr id="37" name="Shape 31"/>
          <p:cNvSpPr/>
          <p:nvPr/>
        </p:nvSpPr>
        <p:spPr>
          <a:xfrm>
            <a:off x="6345936" y="5212080"/>
            <a:ext cx="109728" cy="3200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8" name="Text 32"/>
          <p:cNvSpPr/>
          <p:nvPr/>
        </p:nvSpPr>
        <p:spPr>
          <a:xfrm>
            <a:off x="6601968" y="5065776"/>
            <a:ext cx="48463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Позиции материала в поиске по целевым запросам</a:t>
            </a:r>
            <a:endParaRPr lang="en-US" sz="1150" dirty="0"/>
          </a:p>
        </p:txBody>
      </p:sp>
      <p:sp>
        <p:nvSpPr>
          <p:cNvPr id="39" name="Text 33"/>
          <p:cNvSpPr/>
          <p:nvPr/>
        </p:nvSpPr>
        <p:spPr>
          <a:xfrm>
            <a:off x="841248" y="5815584"/>
            <a:ext cx="10506456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Отч</a:t>
            </a:r>
            <a:r>
              <a:rPr lang="ru-RU" altLang="en-US" sz="1150" i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50" i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 приходит по завершении размещения: по нему видно, что дал каждый формат и на ч</a:t>
            </a:r>
            <a:r>
              <a:rPr lang="ru-RU" altLang="en-US" sz="1150" i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50" i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 строить следующий период.</a:t>
            </a:r>
            <a:endParaRPr lang="en-US" sz="1150" dirty="0"/>
          </a:p>
        </p:txBody>
      </p:sp>
      <p:sp>
        <p:nvSpPr>
          <p:cNvPr id="40" name="Shape 34"/>
          <p:cNvSpPr/>
          <p:nvPr/>
        </p:nvSpPr>
        <p:spPr>
          <a:xfrm>
            <a:off x="841248" y="6382512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41" name="Text 35"/>
          <p:cNvSpPr/>
          <p:nvPr/>
        </p:nvSpPr>
        <p:spPr>
          <a:xfrm>
            <a:off x="841248" y="649224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6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ВЕТЕРИНАРИЯ И ЖИЗНЬ</a:t>
            </a:r>
            <a:r>
              <a:rPr lang="en-US" sz="950" kern="0" spc="6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·  МЕДИАКИТ 2026</a:t>
            </a:r>
            <a:endParaRPr lang="en-US" sz="950" dirty="0"/>
          </a:p>
        </p:txBody>
      </p:sp>
      <p:sp>
        <p:nvSpPr>
          <p:cNvPr id="42" name="Text 36"/>
          <p:cNvSpPr/>
          <p:nvPr/>
        </p:nvSpPr>
        <p:spPr>
          <a:xfrm>
            <a:off x="10707624" y="6455664"/>
            <a:ext cx="64008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16</a:t>
            </a: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" y="566928"/>
            <a:ext cx="68580" cy="3108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1042416" y="566928"/>
            <a:ext cx="82296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6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СТОИМОСТЬ · ПРАЙС-ЛИСТ 1 ИЗ 4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9884664" y="274320"/>
            <a:ext cx="14630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2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16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41248" y="932688"/>
            <a:ext cx="1005840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6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Печатная </a:t>
            </a:r>
            <a:r>
              <a:rPr lang="en-US" sz="26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газета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841248" y="1591056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841248" y="1719072"/>
            <a:ext cx="1051560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Адресное распространение по России: органы власти, ветеринарные службы, научные институты, хозяйства, ветклиники и дистрибьюторы. Обложка и разворот бронируются до закрытия номера.</a:t>
            </a:r>
            <a:endParaRPr lang="en-US" sz="120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/>
        </p:nvGraphicFramePr>
        <p:xfrm>
          <a:off x="841248" y="2322576"/>
          <a:ext cx="5120640" cy="932688"/>
        </p:xfrm>
        <a:graphic>
          <a:graphicData uri="http://schemas.openxmlformats.org/drawingml/2006/table">
            <a:tbl>
              <a:tblPr/>
              <a:tblGrid>
                <a:gridCol w="3379622"/>
                <a:gridCol w="1741018"/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Обложка · 1-я полоса</a:t>
                      </a:r>
                      <a:endParaRPr lang="en-US" sz="12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64008" marB="64008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C7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Стоимость</a:t>
                      </a:r>
                      <a:endParaRPr lang="en-US" sz="12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64008" marB="64008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C73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Передовая статья · 195×215 мм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390 000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Подвал полосы · 263,5×65 мм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190 000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5" name="Table 1"/>
          <p:cNvGraphicFramePr>
            <a:graphicFrameLocks noGrp="1"/>
          </p:cNvGraphicFramePr>
          <p:nvPr/>
        </p:nvGraphicFramePr>
        <p:xfrm>
          <a:off x="841248" y="3566160"/>
          <a:ext cx="5120640" cy="1243584"/>
        </p:xfrm>
        <a:graphic>
          <a:graphicData uri="http://schemas.openxmlformats.org/drawingml/2006/table">
            <a:tbl>
              <a:tblPr/>
              <a:tblGrid>
                <a:gridCol w="3379622"/>
                <a:gridCol w="1741018"/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Обложка · 16-я полоса</a:t>
                      </a:r>
                      <a:endParaRPr lang="en-US" sz="12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64008" marB="64008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C7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Стоимость</a:t>
                      </a:r>
                      <a:endParaRPr lang="en-US" sz="12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64008" marB="64008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C73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Полоса целиком · 261×388 мм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160 000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Половина полосы · 261×193 мм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90 000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Половина полосы · 128×388 мм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80 000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" name="Table 2"/>
          <p:cNvGraphicFramePr>
            <a:graphicFrameLocks noGrp="1"/>
          </p:cNvGraphicFramePr>
          <p:nvPr/>
        </p:nvGraphicFramePr>
        <p:xfrm>
          <a:off x="6263640" y="2322576"/>
          <a:ext cx="5120640" cy="2176272"/>
        </p:xfrm>
        <a:graphic>
          <a:graphicData uri="http://schemas.openxmlformats.org/drawingml/2006/table">
            <a:tbl>
              <a:tblPr/>
              <a:tblGrid>
                <a:gridCol w="3379622"/>
                <a:gridCol w="1741018"/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Внутренние полосы</a:t>
                      </a:r>
                      <a:endParaRPr lang="en-US" sz="12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64008" marB="64008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C7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Стоимость</a:t>
                      </a:r>
                      <a:endParaRPr lang="en-US" sz="12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64008" marB="64008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C73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Разворот · две полосы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250 000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Полоса целиком · 261×388 мм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125 000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Половина полосы · 128×388 мм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70 000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Половина полосы · 261×193 мм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60 000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Четверть полосы · 128×193 мм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40 000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Четверть полосы · 261×97 мм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40 000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1" name="Shape 6"/>
          <p:cNvSpPr/>
          <p:nvPr/>
        </p:nvSpPr>
        <p:spPr>
          <a:xfrm>
            <a:off x="841248" y="4992624"/>
            <a:ext cx="10506456" cy="713232"/>
          </a:xfrm>
          <a:prstGeom prst="rect">
            <a:avLst/>
          </a:prstGeom>
          <a:solidFill>
            <a:srgbClr val="FDF0E4"/>
          </a:solidFill>
        </p:spPr>
        <p:txBody>
          <a:bodyPr/>
          <a:lstStyle/>
          <a:p>
            <a:endParaRPr lang="ru-RU"/>
          </a:p>
        </p:txBody>
      </p:sp>
      <p:sp>
        <p:nvSpPr>
          <p:cNvPr id="12" name="Shape 7"/>
          <p:cNvSpPr/>
          <p:nvPr/>
        </p:nvSpPr>
        <p:spPr>
          <a:xfrm>
            <a:off x="841248" y="4992624"/>
            <a:ext cx="64008" cy="713232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13" name="Text 8"/>
          <p:cNvSpPr/>
          <p:nvPr/>
        </p:nvSpPr>
        <p:spPr>
          <a:xfrm>
            <a:off x="1115568" y="4992624"/>
            <a:ext cx="9957816" cy="7132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Макет предоставляет рекламодатель. 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Технические требования к файлам и график сдачи материалов отдел рекламы присылает вместе с договором. Вклейки, вкладыши и другие нестандартные носители рассчитываются отдельно.</a:t>
            </a:r>
            <a:endParaRPr lang="en-US" sz="1150" dirty="0"/>
          </a:p>
        </p:txBody>
      </p:sp>
      <p:sp>
        <p:nvSpPr>
          <p:cNvPr id="14" name="Text 9"/>
          <p:cNvSpPr/>
          <p:nvPr/>
        </p:nvSpPr>
        <p:spPr>
          <a:xfrm>
            <a:off x="841248" y="5870448"/>
            <a:ext cx="10506456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Размеры полос указаны в миллиметрах: ширина × высота.</a:t>
            </a:r>
            <a:endParaRPr lang="en-US" sz="1100" dirty="0"/>
          </a:p>
        </p:txBody>
      </p:sp>
      <p:sp>
        <p:nvSpPr>
          <p:cNvPr id="15" name="Shape 10"/>
          <p:cNvSpPr/>
          <p:nvPr/>
        </p:nvSpPr>
        <p:spPr>
          <a:xfrm>
            <a:off x="841248" y="6382512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16" name="Text 11"/>
          <p:cNvSpPr/>
          <p:nvPr/>
        </p:nvSpPr>
        <p:spPr>
          <a:xfrm>
            <a:off x="841248" y="649224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6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ВЕТЕРИНАРИЯ И ЖИЗНЬ</a:t>
            </a:r>
            <a:r>
              <a:rPr lang="en-US" sz="950" kern="0" spc="6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·  МЕДИАКИТ 2026</a:t>
            </a:r>
            <a:endParaRPr lang="en-US" sz="950" dirty="0"/>
          </a:p>
        </p:txBody>
      </p:sp>
      <p:sp>
        <p:nvSpPr>
          <p:cNvPr id="17" name="Text 12"/>
          <p:cNvSpPr/>
          <p:nvPr/>
        </p:nvSpPr>
        <p:spPr>
          <a:xfrm>
            <a:off x="5486400" y="6492240"/>
            <a:ext cx="49377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Не является публичной офертой · цены указаны без учёта НДС</a:t>
            </a:r>
            <a:endParaRPr lang="en-US" sz="950" dirty="0"/>
          </a:p>
        </p:txBody>
      </p:sp>
      <p:sp>
        <p:nvSpPr>
          <p:cNvPr id="8" name="Text 13"/>
          <p:cNvSpPr/>
          <p:nvPr/>
        </p:nvSpPr>
        <p:spPr>
          <a:xfrm>
            <a:off x="10707624" y="6455664"/>
            <a:ext cx="64008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17</a:t>
            </a:r>
            <a:endParaRPr lang="en-US" sz="1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" y="566928"/>
            <a:ext cx="68580" cy="3108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1042416" y="566928"/>
            <a:ext cx="82296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6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СТОИМОСТЬ · ПРАЙС-ЛИСТ 2 ИЗ 4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9884664" y="274320"/>
            <a:ext cx="14630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2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17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41248" y="932688"/>
            <a:ext cx="1005840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6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Портал: публикации </a:t>
            </a:r>
            <a:r>
              <a:rPr lang="en-US" sz="26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 баннеры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841248" y="1591056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841248" y="1719072"/>
            <a:ext cx="1051560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Материал выходит на главной странице vetandlife.ru и оста</a:t>
            </a:r>
            <a:r>
              <a:rPr lang="ru-RU" alt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тся на портале по постоянному адресу — он продолжает собирать переходы из поиска и после окончания кампании.</a:t>
            </a:r>
            <a:endParaRPr lang="en-US" sz="12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/>
        </p:nvGraphicFramePr>
        <p:xfrm>
          <a:off x="841248" y="2322576"/>
          <a:ext cx="5120640" cy="2176272"/>
        </p:xfrm>
        <a:graphic>
          <a:graphicData uri="http://schemas.openxmlformats.org/drawingml/2006/table">
            <a:tbl>
              <a:tblPr/>
              <a:tblGrid>
                <a:gridCol w="3379622"/>
                <a:gridCol w="1741018"/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Публикации на портале</a:t>
                      </a:r>
                      <a:endParaRPr lang="en-US" sz="12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64008" marB="64008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C7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Стоимость</a:t>
                      </a:r>
                      <a:endParaRPr lang="en-US" sz="12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64008" marB="64008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C73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Новость · готовый текст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50 000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Статья или обзор продукта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70 000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Текстовое интервью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80 000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Фоторепортаж с выездом · Москва и МО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от 150 000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Пакет «5 новостей» · месяц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200 000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Спецпроект </a:t>
                      </a:r>
                      <a:r>
                        <a:rPr lang="en-US" sz="1150" dirty="0" err="1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на</a:t>
                      </a: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 </a:t>
                      </a:r>
                      <a:r>
                        <a:rPr lang="ru-RU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под</a:t>
                      </a:r>
                      <a:r>
                        <a:rPr lang="en-US" sz="1150" dirty="0" err="1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домене</a:t>
                      </a: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 портала · месяц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 err="1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от</a:t>
                      </a: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 </a:t>
                      </a:r>
                      <a:r>
                        <a:rPr lang="ru-RU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5</a:t>
                      </a: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00 000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7" name="Table 1"/>
          <p:cNvGraphicFramePr>
            <a:graphicFrameLocks noGrp="1"/>
          </p:cNvGraphicFramePr>
          <p:nvPr/>
        </p:nvGraphicFramePr>
        <p:xfrm>
          <a:off x="6263640" y="2322576"/>
          <a:ext cx="5120640" cy="1865376"/>
        </p:xfrm>
        <a:graphic>
          <a:graphicData uri="http://schemas.openxmlformats.org/drawingml/2006/table">
            <a:tbl>
              <a:tblPr/>
              <a:tblGrid>
                <a:gridCol w="3379622"/>
                <a:gridCol w="1741018"/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Баннеры · месяц размещения</a:t>
                      </a:r>
                      <a:endParaRPr lang="en-US" sz="12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64008" marB="64008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C7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Стоимость</a:t>
                      </a:r>
                      <a:endParaRPr lang="en-US" sz="12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64008" marB="64008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C73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Топ-растяжка 1600×100 · 50% ротации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125 000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Центральный 768×110 · 50% ротации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80 000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Небоскр</a:t>
                      </a:r>
                      <a:r>
                        <a:rPr lang="ru-RU" alt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е</a:t>
                      </a: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б 1 · 240×400 · 50% ротации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45 000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Небоскр</a:t>
                      </a:r>
                      <a:r>
                        <a:rPr lang="ru-RU" alt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е</a:t>
                      </a: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б 2 · 240×400 · 100% ротации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75 000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Небоскр</a:t>
                      </a:r>
                      <a:r>
                        <a:rPr lang="ru-RU" alt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е</a:t>
                      </a: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б 3 · 240×400 · 100% ротации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60 000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</a:tbl>
          </a:graphicData>
        </a:graphic>
      </p:graphicFrame>
      <p:sp>
        <p:nvSpPr>
          <p:cNvPr id="10" name="Shape 6"/>
          <p:cNvSpPr/>
          <p:nvPr/>
        </p:nvSpPr>
        <p:spPr>
          <a:xfrm>
            <a:off x="841248" y="4663440"/>
            <a:ext cx="5120640" cy="960120"/>
          </a:xfrm>
          <a:prstGeom prst="rect">
            <a:avLst/>
          </a:prstGeom>
          <a:solidFill>
            <a:srgbClr val="E8F0F6"/>
          </a:solidFill>
        </p:spPr>
        <p:txBody>
          <a:bodyPr/>
          <a:lstStyle/>
          <a:p>
            <a:endParaRPr lang="ru-RU"/>
          </a:p>
        </p:txBody>
      </p:sp>
      <p:sp>
        <p:nvSpPr>
          <p:cNvPr id="11" name="Shape 7"/>
          <p:cNvSpPr/>
          <p:nvPr/>
        </p:nvSpPr>
        <p:spPr>
          <a:xfrm>
            <a:off x="841248" y="4663440"/>
            <a:ext cx="64008" cy="960120"/>
          </a:xfrm>
          <a:prstGeom prst="rect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12" name="Text 8"/>
          <p:cNvSpPr/>
          <p:nvPr/>
        </p:nvSpPr>
        <p:spPr>
          <a:xfrm>
            <a:off x="1097280" y="4663440"/>
            <a:ext cx="4608576" cy="9601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Объ</a:t>
            </a:r>
            <a:r>
              <a:rPr lang="ru-RU" altLang="en-US" sz="10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 и оформление: 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новость и пакет новостей — до 2000 знаков, статья и интервью — до 6000 знаков, до 10 фотографий и одно видео длительностью до пяти минут.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6263640" y="4663440"/>
            <a:ext cx="5120640" cy="960120"/>
          </a:xfrm>
          <a:prstGeom prst="rect">
            <a:avLst/>
          </a:prstGeom>
          <a:solidFill>
            <a:srgbClr val="FDF0E4"/>
          </a:solidFill>
        </p:spPr>
        <p:txBody>
          <a:bodyPr/>
          <a:lstStyle/>
          <a:p>
            <a:endParaRPr lang="ru-RU"/>
          </a:p>
        </p:txBody>
      </p:sp>
      <p:sp>
        <p:nvSpPr>
          <p:cNvPr id="14" name="Shape 10"/>
          <p:cNvSpPr/>
          <p:nvPr/>
        </p:nvSpPr>
        <p:spPr>
          <a:xfrm>
            <a:off x="6263640" y="4663440"/>
            <a:ext cx="64008" cy="96012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15" name="Text 11"/>
          <p:cNvSpPr/>
          <p:nvPr/>
        </p:nvSpPr>
        <p:spPr>
          <a:xfrm>
            <a:off x="6519672" y="4663440"/>
            <a:ext cx="4608576" cy="9601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Охват баннера: 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портал собирает 2,58 млн визитов за 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10 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месяцев, около половины из них приходит из поисковых систем по профессиональным запросам.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841248" y="6382512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17" name="Text 13"/>
          <p:cNvSpPr/>
          <p:nvPr/>
        </p:nvSpPr>
        <p:spPr>
          <a:xfrm>
            <a:off x="841248" y="649224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6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ВЕТЕРИНАРИЯ И ЖИЗНЬ</a:t>
            </a:r>
            <a:r>
              <a:rPr lang="en-US" sz="950" kern="0" spc="6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·  МЕДИАКИТ 2026</a:t>
            </a:r>
            <a:endParaRPr lang="en-US" sz="950" dirty="0"/>
          </a:p>
        </p:txBody>
      </p:sp>
      <p:sp>
        <p:nvSpPr>
          <p:cNvPr id="18" name="Text 14"/>
          <p:cNvSpPr/>
          <p:nvPr/>
        </p:nvSpPr>
        <p:spPr>
          <a:xfrm>
            <a:off x="5486400" y="6492240"/>
            <a:ext cx="49377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Не является публичной офертой · цены указаны без учёта НДС</a:t>
            </a:r>
            <a:endParaRPr lang="en-US" sz="950" dirty="0"/>
          </a:p>
        </p:txBody>
      </p:sp>
      <p:sp>
        <p:nvSpPr>
          <p:cNvPr id="8" name="Text 15"/>
          <p:cNvSpPr/>
          <p:nvPr/>
        </p:nvSpPr>
        <p:spPr>
          <a:xfrm>
            <a:off x="10707624" y="6455664"/>
            <a:ext cx="64008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18</a:t>
            </a:r>
            <a:endParaRPr lang="en-US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" y="566928"/>
            <a:ext cx="68580" cy="3108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1042416" y="566928"/>
            <a:ext cx="82296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6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СТОИМОСТЬ · ПРАЙС-ЛИСТ 3 ИЗ 4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9884664" y="274320"/>
            <a:ext cx="14630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2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18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41248" y="932688"/>
            <a:ext cx="1005840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6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Соцсети, рассылка </a:t>
            </a:r>
            <a:r>
              <a:rPr lang="en-US" sz="26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 видео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841248" y="1591056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841248" y="1719072"/>
            <a:ext cx="1051560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Каналы издания читает та же профессиональная аудитория, что и портал. Видео готовится полным циклом: сценарий, съ</a:t>
            </a:r>
            <a:r>
              <a:rPr lang="ru-RU" alt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мка, монтаж, </a:t>
            </a:r>
            <a:r>
              <a:rPr lang="ru-RU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звук, инфографика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и публикация.</a:t>
            </a:r>
            <a:endParaRPr lang="en-US" sz="1200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/>
        </p:nvGraphicFramePr>
        <p:xfrm>
          <a:off x="841248" y="2322576"/>
          <a:ext cx="5120640" cy="2176272"/>
        </p:xfrm>
        <a:graphic>
          <a:graphicData uri="http://schemas.openxmlformats.org/drawingml/2006/table">
            <a:tbl>
              <a:tblPr/>
              <a:tblGrid>
                <a:gridCol w="3379622"/>
                <a:gridCol w="1741018"/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Соцсети и рассылка</a:t>
                      </a:r>
                      <a:endParaRPr lang="en-US" sz="12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64008" marB="64008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C7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Стоимость</a:t>
                      </a:r>
                      <a:endParaRPr lang="en-US" sz="12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64008" marB="64008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C73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Пост или история в </a:t>
                      </a:r>
                      <a:r>
                        <a:rPr lang="ru-RU" alt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«</a:t>
                      </a: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Дзене</a:t>
                      </a:r>
                      <a:r>
                        <a:rPr lang="ru-RU" alt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»</a:t>
                      </a:r>
                      <a:endParaRPr lang="ru-RU" altLang="en-US" sz="1150" dirty="0">
                        <a:solidFill>
                          <a:srgbClr val="1F2E38"/>
                        </a:solidFill>
                        <a:latin typeface="Segoe UI" panose="020B0502040204020203" pitchFamily="34" charset="0"/>
                        <a:ea typeface="Segoe UI" panose="020B0502040204020203" pitchFamily="34" charset="-122"/>
                        <a:cs typeface="Segoe UI" panose="020B0502040204020203" pitchFamily="34" charset="-12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10 000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Пост или история в Telegram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20 000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Пост или история во </a:t>
                      </a:r>
                      <a:r>
                        <a:rPr lang="ru-RU" alt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«</a:t>
                      </a: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ВКонтакте</a:t>
                      </a:r>
                      <a:r>
                        <a:rPr lang="ru-RU" alt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»</a:t>
                      </a:r>
                      <a:endParaRPr lang="ru-RU" altLang="en-US" sz="1150" dirty="0">
                        <a:solidFill>
                          <a:srgbClr val="1F2E38"/>
                        </a:solidFill>
                        <a:latin typeface="Segoe UI" panose="020B0502040204020203" pitchFamily="34" charset="0"/>
                        <a:ea typeface="Segoe UI" panose="020B0502040204020203" pitchFamily="34" charset="-122"/>
                        <a:cs typeface="Segoe UI" panose="020B0502040204020203" pitchFamily="34" charset="-12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20 000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Пост в MAX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10 000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Email-рассылка по подписчикам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10 000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Продвижение поста во </a:t>
                      </a:r>
                      <a:r>
                        <a:rPr lang="ru-RU" alt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«</a:t>
                      </a: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ВКонтакте</a:t>
                      </a:r>
                      <a:r>
                        <a:rPr lang="ru-RU" alt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»</a:t>
                      </a:r>
                      <a:endParaRPr lang="ru-RU" altLang="en-US" sz="1150" dirty="0">
                        <a:solidFill>
                          <a:srgbClr val="1F2E38"/>
                        </a:solidFill>
                        <a:latin typeface="Segoe UI" panose="020B0502040204020203" pitchFamily="34" charset="0"/>
                        <a:ea typeface="Segoe UI" panose="020B0502040204020203" pitchFamily="34" charset="-122"/>
                        <a:cs typeface="Segoe UI" panose="020B0502040204020203" pitchFamily="34" charset="-12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по согласованию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9" name="Table 1"/>
          <p:cNvGraphicFramePr>
            <a:graphicFrameLocks noGrp="1"/>
          </p:cNvGraphicFramePr>
          <p:nvPr/>
        </p:nvGraphicFramePr>
        <p:xfrm>
          <a:off x="6263640" y="2322576"/>
          <a:ext cx="5120640" cy="932688"/>
        </p:xfrm>
        <a:graphic>
          <a:graphicData uri="http://schemas.openxmlformats.org/drawingml/2006/table">
            <a:tbl>
              <a:tblPr/>
              <a:tblGrid>
                <a:gridCol w="3379622"/>
                <a:gridCol w="1741018"/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Видеопроизводство</a:t>
                      </a:r>
                      <a:endParaRPr lang="en-US" sz="12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64008" marB="64008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C7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Стоимость</a:t>
                      </a:r>
                      <a:endParaRPr lang="en-US" sz="12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64008" marB="64008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C73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Видеоинтервью со спикером компании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от 135 000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Видеосюжет, ролик или фильм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от 100 000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Shape 6"/>
          <p:cNvSpPr/>
          <p:nvPr/>
        </p:nvSpPr>
        <p:spPr>
          <a:xfrm>
            <a:off x="6263640" y="3566160"/>
            <a:ext cx="5120640" cy="1042416"/>
          </a:xfrm>
          <a:prstGeom prst="rect">
            <a:avLst/>
          </a:prstGeom>
          <a:solidFill>
            <a:srgbClr val="E8F0F6"/>
          </a:solidFill>
        </p:spPr>
        <p:txBody>
          <a:bodyPr/>
          <a:lstStyle/>
          <a:p>
            <a:endParaRPr lang="ru-RU"/>
          </a:p>
        </p:txBody>
      </p:sp>
      <p:sp>
        <p:nvSpPr>
          <p:cNvPr id="11" name="Shape 7"/>
          <p:cNvSpPr/>
          <p:nvPr/>
        </p:nvSpPr>
        <p:spPr>
          <a:xfrm>
            <a:off x="6263640" y="3566160"/>
            <a:ext cx="64008" cy="1042416"/>
          </a:xfrm>
          <a:prstGeom prst="rect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12" name="Text 8"/>
          <p:cNvSpPr/>
          <p:nvPr/>
        </p:nvSpPr>
        <p:spPr>
          <a:xfrm>
            <a:off x="6519672" y="3566160"/>
            <a:ext cx="4608576" cy="10424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Размещение уже включено: 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готовое видео выходит на главной странице портала, анонс ид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 во 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«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ВКонтакте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»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, 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«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Дзене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»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и Telegram. Отдельной платы за публикацию не потребуется.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6263640" y="4718304"/>
            <a:ext cx="5120640" cy="896112"/>
          </a:xfrm>
          <a:prstGeom prst="rect">
            <a:avLst/>
          </a:prstGeom>
          <a:solidFill>
            <a:srgbClr val="FDF0E4"/>
          </a:solidFill>
        </p:spPr>
        <p:txBody>
          <a:bodyPr/>
          <a:lstStyle/>
          <a:p>
            <a:endParaRPr lang="ru-RU"/>
          </a:p>
        </p:txBody>
      </p:sp>
      <p:sp>
        <p:nvSpPr>
          <p:cNvPr id="14" name="Shape 10"/>
          <p:cNvSpPr/>
          <p:nvPr/>
        </p:nvSpPr>
        <p:spPr>
          <a:xfrm>
            <a:off x="6263640" y="4718304"/>
            <a:ext cx="64008" cy="896112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15" name="Text 11"/>
          <p:cNvSpPr/>
          <p:nvPr/>
        </p:nvSpPr>
        <p:spPr>
          <a:xfrm>
            <a:off x="6519672" y="4718304"/>
            <a:ext cx="4608576" cy="8961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Отдельно рассчитываются: 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съ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мка на вашей площадке, репортаж с отраслевого события и обзор производства — стоимость зависит от объ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ма задачи.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841248" y="4718304"/>
            <a:ext cx="5120640" cy="896112"/>
          </a:xfrm>
          <a:prstGeom prst="rect">
            <a:avLst/>
          </a:prstGeom>
          <a:solidFill>
            <a:srgbClr val="FDF0E4"/>
          </a:solidFill>
        </p:spPr>
        <p:txBody>
          <a:bodyPr/>
          <a:lstStyle/>
          <a:p>
            <a:endParaRPr lang="ru-RU"/>
          </a:p>
        </p:txBody>
      </p:sp>
      <p:sp>
        <p:nvSpPr>
          <p:cNvPr id="17" name="Shape 13"/>
          <p:cNvSpPr/>
          <p:nvPr/>
        </p:nvSpPr>
        <p:spPr>
          <a:xfrm>
            <a:off x="841248" y="4718304"/>
            <a:ext cx="64008" cy="896112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18" name="Text 14"/>
          <p:cNvSpPr/>
          <p:nvPr/>
        </p:nvSpPr>
        <p:spPr>
          <a:xfrm>
            <a:off x="1097280" y="4718304"/>
            <a:ext cx="4608576" cy="8961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Объ</a:t>
            </a:r>
            <a:r>
              <a:rPr lang="ru-RU" altLang="en-US" sz="10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 материала: 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до 2000 знаков в 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«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Дзене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»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, до 500 знаков в Telegram, во 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«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ВКонтакте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»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и MAX, рассылка — до 500 знаков и две иллюстрации.</a:t>
            </a:r>
            <a:endParaRPr lang="en-US" sz="1050" dirty="0"/>
          </a:p>
        </p:txBody>
      </p:sp>
      <p:sp>
        <p:nvSpPr>
          <p:cNvPr id="19" name="Shape 15"/>
          <p:cNvSpPr/>
          <p:nvPr/>
        </p:nvSpPr>
        <p:spPr>
          <a:xfrm>
            <a:off x="841248" y="6382512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8" name="Text 16"/>
          <p:cNvSpPr/>
          <p:nvPr/>
        </p:nvSpPr>
        <p:spPr>
          <a:xfrm>
            <a:off x="841248" y="649224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6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ВЕТЕРИНАРИЯ И ЖИЗНЬ</a:t>
            </a:r>
            <a:r>
              <a:rPr lang="en-US" sz="950" kern="0" spc="6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·  МЕДИАКИТ 2026</a:t>
            </a:r>
            <a:endParaRPr lang="en-US" sz="950" dirty="0"/>
          </a:p>
        </p:txBody>
      </p:sp>
      <p:sp>
        <p:nvSpPr>
          <p:cNvPr id="21" name="Text 17"/>
          <p:cNvSpPr/>
          <p:nvPr/>
        </p:nvSpPr>
        <p:spPr>
          <a:xfrm>
            <a:off x="5486400" y="6492240"/>
            <a:ext cx="49377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Не является публичной офертой · цены указаны без учёта НДС</a:t>
            </a:r>
            <a:endParaRPr lang="en-US" sz="950" dirty="0"/>
          </a:p>
        </p:txBody>
      </p:sp>
      <p:sp>
        <p:nvSpPr>
          <p:cNvPr id="22" name="Text 18"/>
          <p:cNvSpPr/>
          <p:nvPr/>
        </p:nvSpPr>
        <p:spPr>
          <a:xfrm>
            <a:off x="10707624" y="6455664"/>
            <a:ext cx="64008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19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" y="566928"/>
            <a:ext cx="68580" cy="3108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1042416" y="566928"/>
            <a:ext cx="82296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6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НАВИГАЦИЯ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9884664" y="274320"/>
            <a:ext cx="14630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2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01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41248" y="932688"/>
            <a:ext cx="1005840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6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Документ отвечает </a:t>
            </a:r>
            <a:r>
              <a:rPr lang="en-US" sz="26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на пять вопросов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841248" y="1591056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841248" y="1719072"/>
            <a:ext cx="1051560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Пять разделов — пять вопросов, которые возникают у рекламодателя: кто читает издание, что происходит на рынке, какие форматы есть в работе, что вы получаете после выхода материала и сколько это стоит.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841248" y="2249424"/>
            <a:ext cx="10506456" cy="676656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9" name="Shape 7"/>
          <p:cNvSpPr/>
          <p:nvPr/>
        </p:nvSpPr>
        <p:spPr>
          <a:xfrm>
            <a:off x="841248" y="2249424"/>
            <a:ext cx="64008" cy="67665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10" name="Text 8"/>
          <p:cNvSpPr/>
          <p:nvPr/>
        </p:nvSpPr>
        <p:spPr>
          <a:xfrm>
            <a:off x="1078992" y="2249424"/>
            <a:ext cx="36576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6D5E0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554480" y="2249424"/>
            <a:ext cx="246888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3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Издание и аудитория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133088" y="2249424"/>
            <a:ext cx="603504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Что представляет собой «Ветеринария и жизнь», кто е</a:t>
            </a:r>
            <a:r>
              <a:rPr lang="ru-RU" alt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выпускает и какие специалисты е</a:t>
            </a:r>
            <a:r>
              <a:rPr lang="ru-RU" alt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читают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0158984" y="2249424"/>
            <a:ext cx="96012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стр. 3–6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41248" y="2980944"/>
            <a:ext cx="10506456" cy="676656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5" name="Shape 13"/>
          <p:cNvSpPr/>
          <p:nvPr/>
        </p:nvSpPr>
        <p:spPr>
          <a:xfrm>
            <a:off x="841248" y="2980944"/>
            <a:ext cx="64008" cy="67665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16" name="Text 14"/>
          <p:cNvSpPr/>
          <p:nvPr/>
        </p:nvSpPr>
        <p:spPr>
          <a:xfrm>
            <a:off x="1078992" y="2980944"/>
            <a:ext cx="36576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6D5E0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2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554480" y="2980944"/>
            <a:ext cx="246888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3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Контекст рынка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133088" y="2980944"/>
            <a:ext cx="603504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Что происходит на рынке, кто в компании-покупателе согласует закупку и каким источникам доверяет специалист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0158984" y="2980944"/>
            <a:ext cx="96012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стр. 7–9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41248" y="3712464"/>
            <a:ext cx="10506456" cy="676656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1" name="Shape 19"/>
          <p:cNvSpPr/>
          <p:nvPr/>
        </p:nvSpPr>
        <p:spPr>
          <a:xfrm>
            <a:off x="841248" y="3712464"/>
            <a:ext cx="64008" cy="67665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22" name="Text 20"/>
          <p:cNvSpPr/>
          <p:nvPr/>
        </p:nvSpPr>
        <p:spPr>
          <a:xfrm>
            <a:off x="1078992" y="3712464"/>
            <a:ext cx="36576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6D5E0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3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1554480" y="3712464"/>
            <a:ext cx="246888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3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Возможности размещения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133088" y="3712464"/>
            <a:ext cx="603504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Форматы под цель кампании: портал, печатная газета, видео, спецпроекты, аналитика и календарь выходов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158984" y="3712464"/>
            <a:ext cx="96012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стр. 10–15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841248" y="4443984"/>
            <a:ext cx="10506456" cy="676656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7" name="Shape 25"/>
          <p:cNvSpPr/>
          <p:nvPr/>
        </p:nvSpPr>
        <p:spPr>
          <a:xfrm>
            <a:off x="841248" y="4443984"/>
            <a:ext cx="64008" cy="67665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28" name="Text 26"/>
          <p:cNvSpPr/>
          <p:nvPr/>
        </p:nvSpPr>
        <p:spPr>
          <a:xfrm>
            <a:off x="1078992" y="4443984"/>
            <a:ext cx="36576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6D5E0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4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1554480" y="4443984"/>
            <a:ext cx="246888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3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Гарантии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4133088" y="4443984"/>
            <a:ext cx="603504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Согласование материала, маркировка рекламы и отч</a:t>
            </a:r>
            <a:r>
              <a:rPr lang="ru-RU" alt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 по каждому выходу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0158984" y="4443984"/>
            <a:ext cx="96012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стр. 16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841248" y="5175504"/>
            <a:ext cx="10506456" cy="676656"/>
          </a:xfrm>
          <a:prstGeom prst="rect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33" name="Shape 31"/>
          <p:cNvSpPr/>
          <p:nvPr/>
        </p:nvSpPr>
        <p:spPr>
          <a:xfrm>
            <a:off x="841248" y="5175504"/>
            <a:ext cx="64008" cy="67665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4" name="Text 32"/>
          <p:cNvSpPr/>
          <p:nvPr/>
        </p:nvSpPr>
        <p:spPr>
          <a:xfrm>
            <a:off x="1078992" y="5175504"/>
            <a:ext cx="36576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5</a:t>
            </a:r>
            <a:endParaRPr lang="en-US" sz="2000" dirty="0"/>
          </a:p>
        </p:txBody>
      </p:sp>
      <p:sp>
        <p:nvSpPr>
          <p:cNvPr id="35" name="Text 33"/>
          <p:cNvSpPr/>
          <p:nvPr/>
        </p:nvSpPr>
        <p:spPr>
          <a:xfrm>
            <a:off x="1554480" y="5175504"/>
            <a:ext cx="246888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Стоимость и условия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4133088" y="5175504"/>
            <a:ext cx="603504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Прайс-лист по направлениям, скидки за объ</a:t>
            </a:r>
            <a:r>
              <a:rPr lang="ru-RU" altLang="en-US" sz="110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0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 и порядок работы с отделом рекламы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10158984" y="5175504"/>
            <a:ext cx="96012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9B37A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стр. 17–21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841248" y="5998464"/>
            <a:ext cx="10506456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Прайс-лист действует с 1 января 2026 года. Цены указаны без уч</a:t>
            </a:r>
            <a:r>
              <a:rPr lang="ru-RU" altLang="en-US" sz="1100" i="1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00" i="1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та НДС.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841248" y="6382512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40" name="Text 38"/>
          <p:cNvSpPr/>
          <p:nvPr/>
        </p:nvSpPr>
        <p:spPr>
          <a:xfrm>
            <a:off x="841248" y="649224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6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ВЕТЕРИНАРИЯ И ЖИЗНЬ</a:t>
            </a:r>
            <a:r>
              <a:rPr lang="en-US" sz="950" kern="0" spc="6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·  МЕДИАКИТ 2026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10707624" y="6455664"/>
            <a:ext cx="64008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2</a:t>
            </a:r>
            <a:endParaRPr lang="en-US" sz="13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" y="566928"/>
            <a:ext cx="68580" cy="3108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1042416" y="566928"/>
            <a:ext cx="82296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6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СТОИМОСТЬ · ПРАЙС-ЛИСТ 4 ИЗ 4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9884664" y="274320"/>
            <a:ext cx="14630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2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19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41248" y="932688"/>
            <a:ext cx="1005840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6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Маркетинг </a:t>
            </a:r>
            <a:r>
              <a:rPr lang="en-US" sz="26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медиагруппы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841248" y="1591056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841248" y="1719072"/>
            <a:ext cx="1051560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Услуги за пределами прайс-листа издания. Медиагруппа работает и как маркетинговая команда на аутсорсе: соцсети, PR, сайты и личный бренд руководителя ведут те же специалисты, что готовят материалы в «Ветеринарии и жизни».</a:t>
            </a:r>
            <a:endParaRPr lang="en-US" sz="120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/>
        </p:nvGraphicFramePr>
        <p:xfrm>
          <a:off x="841248" y="2249424"/>
          <a:ext cx="5120640" cy="1865376"/>
        </p:xfrm>
        <a:graphic>
          <a:graphicData uri="http://schemas.openxmlformats.org/drawingml/2006/table">
            <a:tbl>
              <a:tblPr/>
              <a:tblGrid>
                <a:gridCol w="3379622"/>
                <a:gridCol w="1741018"/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Соцсети и PR</a:t>
                      </a:r>
                      <a:endParaRPr lang="en-US" sz="12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64008" marB="64008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C7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Стоимость</a:t>
                      </a:r>
                      <a:endParaRPr lang="en-US" sz="12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64008" marB="64008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C73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Ведение соцсетей «Старт» · месяц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от 120 000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Ведение соцсетей «Стандарт» · месяц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от 200 000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Ведение одной площадки · месяц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от 50 000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PR-сопровождение · месяц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от 120 000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Медиамониторинг и репутация · месяц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от 45 000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1" name="Table 1"/>
          <p:cNvGraphicFramePr>
            <a:graphicFrameLocks noGrp="1"/>
          </p:cNvGraphicFramePr>
          <p:nvPr/>
        </p:nvGraphicFramePr>
        <p:xfrm>
          <a:off x="841248" y="4480560"/>
          <a:ext cx="5120640" cy="1554480"/>
        </p:xfrm>
        <a:graphic>
          <a:graphicData uri="http://schemas.openxmlformats.org/drawingml/2006/table">
            <a:tbl>
              <a:tblPr/>
              <a:tblGrid>
                <a:gridCol w="3379622"/>
                <a:gridCol w="1741018"/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Сайты, SEO и реклама</a:t>
                      </a:r>
                      <a:endParaRPr lang="en-US" sz="12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64008" marB="64008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C7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Стоимость</a:t>
                      </a:r>
                      <a:endParaRPr lang="en-US" sz="12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64008" marB="64008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C73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Лендинг под кампанию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 err="1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от</a:t>
                      </a: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 </a:t>
                      </a:r>
                      <a:r>
                        <a:rPr lang="ru-RU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50</a:t>
                      </a: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200" dirty="0"/>
                        <a:t>ИИ-виджеты, встроенные элементы на сайт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 err="1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от</a:t>
                      </a: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 </a:t>
                      </a:r>
                      <a:r>
                        <a:rPr lang="ru-RU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12</a:t>
                      </a: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SEO-продвижение · месяц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от 50 000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Ведение digital-рекламы · месяц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от 60 000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1" name="Table 2"/>
          <p:cNvGraphicFramePr>
            <a:graphicFrameLocks noGrp="1"/>
          </p:cNvGraphicFramePr>
          <p:nvPr/>
        </p:nvGraphicFramePr>
        <p:xfrm>
          <a:off x="6263640" y="2249424"/>
          <a:ext cx="5120640" cy="1554480"/>
        </p:xfrm>
        <a:graphic>
          <a:graphicData uri="http://schemas.openxmlformats.org/drawingml/2006/table">
            <a:tbl>
              <a:tblPr/>
              <a:tblGrid>
                <a:gridCol w="3379622"/>
                <a:gridCol w="1741018"/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Личный бренд руководителя</a:t>
                      </a:r>
                      <a:endParaRPr lang="en-US" sz="12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64008" marB="64008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C7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Стоимость</a:t>
                      </a:r>
                      <a:endParaRPr lang="en-US" sz="12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64008" marB="64008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C73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Упаковка бренда эксперта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от 150 000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Пакет «Старт» · месяц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от 250 000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Пакет «Бизнес» · месяц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от 450 000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Пакет «Авторитет / GR» · месяц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от 690 000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1" name="Table 3"/>
          <p:cNvGraphicFramePr>
            <a:graphicFrameLocks noGrp="1"/>
          </p:cNvGraphicFramePr>
          <p:nvPr/>
        </p:nvGraphicFramePr>
        <p:xfrm>
          <a:off x="6263640" y="4480560"/>
          <a:ext cx="5120640" cy="932688"/>
        </p:xfrm>
        <a:graphic>
          <a:graphicData uri="http://schemas.openxmlformats.org/drawingml/2006/table">
            <a:tbl>
              <a:tblPr/>
              <a:tblGrid>
                <a:gridCol w="3379622"/>
                <a:gridCol w="1741018"/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Цифровой аватар и ИИ</a:t>
                      </a:r>
                      <a:endParaRPr lang="en-US" sz="12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64008" marB="64008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C7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Стоимость</a:t>
                      </a:r>
                      <a:endParaRPr lang="en-US" sz="12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64008" marB="64008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C73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Создание цифрового аватара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от 150 000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F2E38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ИИ-видео · пакет в месяц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50" b="1" dirty="0">
                          <a:solidFill>
                            <a:srgbClr val="004C73"/>
                          </a:solidFill>
                          <a:latin typeface="Segoe UI" panose="020B0502040204020203" pitchFamily="34" charset="0"/>
                          <a:ea typeface="Segoe UI" panose="020B0502040204020203" pitchFamily="34" charset="-122"/>
                          <a:cs typeface="Segoe UI" panose="020B0502040204020203" pitchFamily="34" charset="-120"/>
                        </a:rPr>
                        <a:t>от 60 000 ₽</a:t>
                      </a:r>
                      <a:endParaRPr lang="en-US" sz="115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109728" marT="54864" marB="54864" anchor="ctr">
                    <a:lnL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Shape 6"/>
          <p:cNvSpPr/>
          <p:nvPr/>
        </p:nvSpPr>
        <p:spPr>
          <a:xfrm>
            <a:off x="6263640" y="5632704"/>
            <a:ext cx="5120640" cy="566928"/>
          </a:xfrm>
          <a:prstGeom prst="rect">
            <a:avLst/>
          </a:prstGeom>
          <a:solidFill>
            <a:srgbClr val="E8F0F6"/>
          </a:solidFill>
        </p:spPr>
        <p:txBody>
          <a:bodyPr/>
          <a:lstStyle/>
          <a:p>
            <a:endParaRPr lang="ru-RU"/>
          </a:p>
        </p:txBody>
      </p:sp>
      <p:sp>
        <p:nvSpPr>
          <p:cNvPr id="13" name="Shape 7"/>
          <p:cNvSpPr/>
          <p:nvPr/>
        </p:nvSpPr>
        <p:spPr>
          <a:xfrm>
            <a:off x="6263640" y="5632704"/>
            <a:ext cx="64008" cy="566928"/>
          </a:xfrm>
          <a:prstGeom prst="rect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14" name="Text 8"/>
          <p:cNvSpPr/>
          <p:nvPr/>
        </p:nvSpPr>
        <p:spPr>
          <a:xfrm>
            <a:off x="6519672" y="5632704"/>
            <a:ext cx="4608576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Маркетинг ведут те же специалисты, 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что готовят материалы издания: от стратегии до продвижения.</a:t>
            </a:r>
            <a:endParaRPr lang="en-US" sz="1050" dirty="0"/>
          </a:p>
        </p:txBody>
      </p:sp>
      <p:sp>
        <p:nvSpPr>
          <p:cNvPr id="15" name="Shape 9"/>
          <p:cNvSpPr/>
          <p:nvPr/>
        </p:nvSpPr>
        <p:spPr>
          <a:xfrm>
            <a:off x="841248" y="6382512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16" name="Text 10"/>
          <p:cNvSpPr/>
          <p:nvPr/>
        </p:nvSpPr>
        <p:spPr>
          <a:xfrm>
            <a:off x="841248" y="649224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6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ВЕТЕРИНАРИЯ И ЖИЗНЬ</a:t>
            </a:r>
            <a:r>
              <a:rPr lang="en-US" sz="950" kern="0" spc="6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·  МЕДИАКИТ 2026</a:t>
            </a:r>
            <a:endParaRPr lang="en-US" sz="950" dirty="0"/>
          </a:p>
        </p:txBody>
      </p:sp>
      <p:sp>
        <p:nvSpPr>
          <p:cNvPr id="17" name="Text 11"/>
          <p:cNvSpPr/>
          <p:nvPr/>
        </p:nvSpPr>
        <p:spPr>
          <a:xfrm>
            <a:off x="5486400" y="6492240"/>
            <a:ext cx="49377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Не является публичной офертой · цены указаны без учёта НДС</a:t>
            </a:r>
            <a:endParaRPr lang="en-US" sz="950" dirty="0"/>
          </a:p>
        </p:txBody>
      </p:sp>
      <p:sp>
        <p:nvSpPr>
          <p:cNvPr id="18" name="Text 12"/>
          <p:cNvSpPr/>
          <p:nvPr/>
        </p:nvSpPr>
        <p:spPr>
          <a:xfrm>
            <a:off x="10707624" y="6455664"/>
            <a:ext cx="64008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20</a:t>
            </a:r>
            <a:endParaRPr lang="en-US" sz="13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" y="566928"/>
            <a:ext cx="68580" cy="3108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1042416" y="566928"/>
            <a:ext cx="82296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6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СТОИМОСТЬ · УСЛОВИЯ И ПОРЯДОК РАБОТЫ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9884664" y="274320"/>
            <a:ext cx="14630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2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20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41248" y="932688"/>
            <a:ext cx="1005840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6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Объ</a:t>
            </a:r>
            <a:r>
              <a:rPr lang="ru-RU" altLang="en-US" sz="26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26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 контракта </a:t>
            </a:r>
            <a:r>
              <a:rPr lang="en-US" sz="26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меняет условия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841248" y="1591056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841248" y="1719072"/>
            <a:ext cx="1051560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Разовое размещение рассчитывается по прайс-листу. Связка форматов, программа на квартал или контракт на год переводят расч</a:t>
            </a:r>
            <a:r>
              <a:rPr lang="ru-RU" alt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 на льготную ступень — она закрепляется в договоре.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841248" y="2304288"/>
            <a:ext cx="3355848" cy="1444752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9" name="Shape 7"/>
          <p:cNvSpPr/>
          <p:nvPr/>
        </p:nvSpPr>
        <p:spPr>
          <a:xfrm>
            <a:off x="841248" y="2304288"/>
            <a:ext cx="3355848" cy="6400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10" name="Text 8"/>
          <p:cNvSpPr/>
          <p:nvPr/>
        </p:nvSpPr>
        <p:spPr>
          <a:xfrm>
            <a:off x="1078992" y="2487168"/>
            <a:ext cx="2898648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−10%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1078992" y="3017520"/>
            <a:ext cx="2898648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Связка форматов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1078992" y="3300984"/>
            <a:ext cx="2898648" cy="3291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статья, посты и видео в одном заказе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416552" y="2304288"/>
            <a:ext cx="3355848" cy="1444752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4" name="Shape 12"/>
          <p:cNvSpPr/>
          <p:nvPr/>
        </p:nvSpPr>
        <p:spPr>
          <a:xfrm>
            <a:off x="4416552" y="2304288"/>
            <a:ext cx="3355848" cy="6400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15" name="Text 13"/>
          <p:cNvSpPr/>
          <p:nvPr/>
        </p:nvSpPr>
        <p:spPr>
          <a:xfrm>
            <a:off x="4654296" y="2487168"/>
            <a:ext cx="2898648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−15%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4654296" y="3017520"/>
            <a:ext cx="2898648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Квартальная программа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4654296" y="3300984"/>
            <a:ext cx="2898648" cy="3291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три месяца регулярных выходов по плану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7991856" y="2304288"/>
            <a:ext cx="3355848" cy="1444752"/>
          </a:xfrm>
          <a:prstGeom prst="rect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19" name="Shape 17"/>
          <p:cNvSpPr/>
          <p:nvPr/>
        </p:nvSpPr>
        <p:spPr>
          <a:xfrm>
            <a:off x="7991856" y="2304288"/>
            <a:ext cx="3355848" cy="6400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20" name="Text 18"/>
          <p:cNvSpPr/>
          <p:nvPr/>
        </p:nvSpPr>
        <p:spPr>
          <a:xfrm>
            <a:off x="8229600" y="2487168"/>
            <a:ext cx="2898648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−20%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8229600" y="3017520"/>
            <a:ext cx="2898648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Годовой контракт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8229600" y="3300984"/>
            <a:ext cx="2898648" cy="3291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105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приоритет в планировании и бронь мест в спецпроектах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841248" y="3858768"/>
            <a:ext cx="54864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Порядок работы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841248" y="4242816"/>
            <a:ext cx="1962302" cy="1261872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5" name="Shape 23"/>
          <p:cNvSpPr/>
          <p:nvPr/>
        </p:nvSpPr>
        <p:spPr>
          <a:xfrm>
            <a:off x="841248" y="4242816"/>
            <a:ext cx="384048" cy="384048"/>
          </a:xfrm>
          <a:prstGeom prst="rect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26" name="Text 24"/>
          <p:cNvSpPr/>
          <p:nvPr/>
        </p:nvSpPr>
        <p:spPr>
          <a:xfrm>
            <a:off x="841248" y="4242816"/>
            <a:ext cx="384048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1316736" y="4261104"/>
            <a:ext cx="1395374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Заявка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1060704" y="4718304"/>
            <a:ext cx="1523390" cy="69494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Задача, продукт и сроки — в свободной форме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2977286" y="4242816"/>
            <a:ext cx="1962302" cy="1261872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0" name="Shape 28"/>
          <p:cNvSpPr/>
          <p:nvPr/>
        </p:nvSpPr>
        <p:spPr>
          <a:xfrm>
            <a:off x="2977286" y="4242816"/>
            <a:ext cx="384048" cy="384048"/>
          </a:xfrm>
          <a:prstGeom prst="rect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31" name="Text 29"/>
          <p:cNvSpPr/>
          <p:nvPr/>
        </p:nvSpPr>
        <p:spPr>
          <a:xfrm>
            <a:off x="2977286" y="4242816"/>
            <a:ext cx="384048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2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3452774" y="4261104"/>
            <a:ext cx="1395374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Медиаплан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3196742" y="4718304"/>
            <a:ext cx="1523390" cy="69494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Форматы, даты и расч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 стоимости в ответном письме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5113325" y="4242816"/>
            <a:ext cx="1962302" cy="1261872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5" name="Shape 33"/>
          <p:cNvSpPr/>
          <p:nvPr/>
        </p:nvSpPr>
        <p:spPr>
          <a:xfrm>
            <a:off x="5113325" y="4242816"/>
            <a:ext cx="384048" cy="384048"/>
          </a:xfrm>
          <a:prstGeom prst="rect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36" name="Text 34"/>
          <p:cNvSpPr/>
          <p:nvPr/>
        </p:nvSpPr>
        <p:spPr>
          <a:xfrm>
            <a:off x="5113325" y="4242816"/>
            <a:ext cx="384048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3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5588813" y="4261104"/>
            <a:ext cx="1395374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Договор</a:t>
            </a:r>
            <a:endParaRPr lang="en-US" sz="1150" dirty="0"/>
          </a:p>
        </p:txBody>
      </p:sp>
      <p:sp>
        <p:nvSpPr>
          <p:cNvPr id="38" name="Text 36"/>
          <p:cNvSpPr/>
          <p:nvPr/>
        </p:nvSpPr>
        <p:spPr>
          <a:xfrm>
            <a:off x="5332781" y="4718304"/>
            <a:ext cx="1523390" cy="69494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Оплата по сч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ту; эксклюзив категории закрепляется отдельным пунктом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7249363" y="4242816"/>
            <a:ext cx="1962302" cy="1261872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40" name="Shape 38"/>
          <p:cNvSpPr/>
          <p:nvPr/>
        </p:nvSpPr>
        <p:spPr>
          <a:xfrm>
            <a:off x="7249363" y="4242816"/>
            <a:ext cx="384048" cy="384048"/>
          </a:xfrm>
          <a:prstGeom prst="rect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41" name="Text 39"/>
          <p:cNvSpPr/>
          <p:nvPr/>
        </p:nvSpPr>
        <p:spPr>
          <a:xfrm>
            <a:off x="7249363" y="4242816"/>
            <a:ext cx="384048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4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7724851" y="4261104"/>
            <a:ext cx="1395374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Производство</a:t>
            </a:r>
            <a:endParaRPr lang="en-US" sz="1150" dirty="0"/>
          </a:p>
        </p:txBody>
      </p:sp>
      <p:sp>
        <p:nvSpPr>
          <p:cNvPr id="43" name="Text 41"/>
          <p:cNvSpPr/>
          <p:nvPr/>
        </p:nvSpPr>
        <p:spPr>
          <a:xfrm>
            <a:off x="7468819" y="4718304"/>
            <a:ext cx="1523390" cy="69494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Подготовка материала и </a:t>
            </a:r>
            <a:r>
              <a:rPr lang="en-US" sz="105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согласование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r>
              <a:rPr lang="ru-RU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продукта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с вами</a:t>
            </a:r>
            <a:endParaRPr lang="en-US" sz="1050" dirty="0"/>
          </a:p>
        </p:txBody>
      </p:sp>
      <p:sp>
        <p:nvSpPr>
          <p:cNvPr id="44" name="Shape 42"/>
          <p:cNvSpPr/>
          <p:nvPr/>
        </p:nvSpPr>
        <p:spPr>
          <a:xfrm>
            <a:off x="9385402" y="4242816"/>
            <a:ext cx="1962302" cy="1261872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45" name="Shape 43"/>
          <p:cNvSpPr/>
          <p:nvPr/>
        </p:nvSpPr>
        <p:spPr>
          <a:xfrm>
            <a:off x="9385402" y="4242816"/>
            <a:ext cx="384048" cy="384048"/>
          </a:xfrm>
          <a:prstGeom prst="rect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46" name="Text 44"/>
          <p:cNvSpPr/>
          <p:nvPr/>
        </p:nvSpPr>
        <p:spPr>
          <a:xfrm>
            <a:off x="9385402" y="4242816"/>
            <a:ext cx="384048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5</a:t>
            </a:r>
            <a:endParaRPr lang="en-US" sz="1300" dirty="0"/>
          </a:p>
        </p:txBody>
      </p:sp>
      <p:sp>
        <p:nvSpPr>
          <p:cNvPr id="47" name="Text 45"/>
          <p:cNvSpPr/>
          <p:nvPr/>
        </p:nvSpPr>
        <p:spPr>
          <a:xfrm>
            <a:off x="9860890" y="4261104"/>
            <a:ext cx="1395374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Выход и отч</a:t>
            </a:r>
            <a:r>
              <a:rPr lang="ru-RU" alt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</a:t>
            </a:r>
            <a:endParaRPr lang="en-US" sz="1150" dirty="0"/>
          </a:p>
        </p:txBody>
      </p:sp>
      <p:sp>
        <p:nvSpPr>
          <p:cNvPr id="48" name="Text 46"/>
          <p:cNvSpPr/>
          <p:nvPr/>
        </p:nvSpPr>
        <p:spPr>
          <a:xfrm>
            <a:off x="9604858" y="4718304"/>
            <a:ext cx="1523390" cy="69494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Публикация, анонсы и цифры по каждому размещению</a:t>
            </a:r>
            <a:endParaRPr lang="en-US" sz="1050" dirty="0"/>
          </a:p>
        </p:txBody>
      </p:sp>
      <p:sp>
        <p:nvSpPr>
          <p:cNvPr id="49" name="Text 47"/>
          <p:cNvSpPr/>
          <p:nvPr/>
        </p:nvSpPr>
        <p:spPr>
          <a:xfrm>
            <a:off x="841248" y="5797296"/>
            <a:ext cx="10506456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Чаще всего начинают с одной публикации с анонсом: медиаплан и расч</a:t>
            </a:r>
            <a:r>
              <a:rPr lang="ru-RU" altLang="en-US" sz="1150" i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50" i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 охватов приходят до подписания договора.</a:t>
            </a:r>
            <a:endParaRPr lang="en-US" sz="1150" dirty="0"/>
          </a:p>
        </p:txBody>
      </p:sp>
      <p:sp>
        <p:nvSpPr>
          <p:cNvPr id="50" name="Shape 48"/>
          <p:cNvSpPr/>
          <p:nvPr/>
        </p:nvSpPr>
        <p:spPr>
          <a:xfrm>
            <a:off x="841248" y="6382512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51" name="Text 49"/>
          <p:cNvSpPr/>
          <p:nvPr/>
        </p:nvSpPr>
        <p:spPr>
          <a:xfrm>
            <a:off x="841248" y="649224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6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ВЕТЕРИНАРИЯ И ЖИЗНЬ</a:t>
            </a:r>
            <a:r>
              <a:rPr lang="en-US" sz="950" kern="0" spc="6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·  МЕДИАКИТ 2026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5486400" y="6492240"/>
            <a:ext cx="49377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Не является публичной офертой · цены указаны без учёта НДС</a:t>
            </a:r>
            <a:endParaRPr lang="en-US" sz="950" dirty="0"/>
          </a:p>
        </p:txBody>
      </p:sp>
      <p:sp>
        <p:nvSpPr>
          <p:cNvPr id="53" name="Text 51"/>
          <p:cNvSpPr/>
          <p:nvPr/>
        </p:nvSpPr>
        <p:spPr>
          <a:xfrm>
            <a:off x="10707624" y="6455664"/>
            <a:ext cx="64008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21</a:t>
            </a:r>
            <a:endParaRPr lang="en-US" sz="13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C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" name="Shape 1"/>
          <p:cNvSpPr/>
          <p:nvPr/>
        </p:nvSpPr>
        <p:spPr>
          <a:xfrm>
            <a:off x="7818120" y="0"/>
            <a:ext cx="4370832" cy="6858000"/>
          </a:xfrm>
          <a:prstGeom prst="rect">
            <a:avLst/>
          </a:prstGeom>
          <a:solidFill>
            <a:srgbClr val="00354F"/>
          </a:solidFill>
        </p:spPr>
        <p:txBody>
          <a:bodyPr/>
          <a:lstStyle/>
          <a:p>
            <a:endParaRPr lang="ru-RU"/>
          </a:p>
        </p:txBody>
      </p:sp>
      <p:sp>
        <p:nvSpPr>
          <p:cNvPr id="4" name="Shape 2"/>
          <p:cNvSpPr/>
          <p:nvPr/>
        </p:nvSpPr>
        <p:spPr>
          <a:xfrm>
            <a:off x="841248" y="841248"/>
            <a:ext cx="68580" cy="3108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5" name="Text 3"/>
          <p:cNvSpPr/>
          <p:nvPr/>
        </p:nvSpPr>
        <p:spPr>
          <a:xfrm>
            <a:off x="1042416" y="841248"/>
            <a:ext cx="54864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60" dirty="0">
                <a:solidFill>
                  <a:srgbClr val="F9B37A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ОТДЕЛ РЕКЛАМЫ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41248" y="1298448"/>
            <a:ext cx="6766560" cy="10972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310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Расскажите о задаче — </a:t>
            </a:r>
            <a:r>
              <a:rPr lang="en-US" sz="31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план пришл</a:t>
            </a:r>
            <a:r>
              <a:rPr lang="ru-RU" altLang="en-US" sz="31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31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 в ответ</a:t>
            </a:r>
            <a:endParaRPr lang="en-US" sz="3100" dirty="0"/>
          </a:p>
        </p:txBody>
      </p:sp>
      <p:sp>
        <p:nvSpPr>
          <p:cNvPr id="7" name="Shape 5"/>
          <p:cNvSpPr/>
          <p:nvPr/>
        </p:nvSpPr>
        <p:spPr>
          <a:xfrm>
            <a:off x="841248" y="2871216"/>
            <a:ext cx="219456" cy="3200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8" name="Text 6"/>
          <p:cNvSpPr/>
          <p:nvPr/>
        </p:nvSpPr>
        <p:spPr>
          <a:xfrm>
            <a:off x="1261872" y="2788920"/>
            <a:ext cx="6309360" cy="4754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Опишите продукт, цель и сроки — в свободной форме, заполнять анкету не нужно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841248" y="3438144"/>
            <a:ext cx="219456" cy="3200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10" name="Text 8"/>
          <p:cNvSpPr/>
          <p:nvPr/>
        </p:nvSpPr>
        <p:spPr>
          <a:xfrm>
            <a:off x="1261872" y="3355848"/>
            <a:ext cx="6309360" cy="4754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Отдел рекламы собер</a:t>
            </a:r>
            <a:r>
              <a:rPr lang="ru-RU" altLang="en-US" sz="130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30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 форматы под задачу и пришл</a:t>
            </a:r>
            <a:r>
              <a:rPr lang="ru-RU" altLang="en-US" sz="130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30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 расч</a:t>
            </a:r>
            <a:r>
              <a:rPr lang="ru-RU" altLang="en-US" sz="130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30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41248" y="4005072"/>
            <a:ext cx="219456" cy="3200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12" name="Text 10"/>
          <p:cNvSpPr/>
          <p:nvPr/>
        </p:nvSpPr>
        <p:spPr>
          <a:xfrm>
            <a:off x="1261872" y="3922776"/>
            <a:ext cx="6309360" cy="4754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Производство, согласование и отч</a:t>
            </a:r>
            <a:r>
              <a:rPr lang="ru-RU" altLang="en-US" sz="130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30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тность редакция бер</a:t>
            </a:r>
            <a:r>
              <a:rPr lang="ru-RU" altLang="en-US" sz="130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30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 на себя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41248" y="4681728"/>
            <a:ext cx="6729984" cy="10973"/>
          </a:xfrm>
          <a:prstGeom prst="rect">
            <a:avLst/>
          </a:prstGeom>
          <a:solidFill>
            <a:srgbClr val="FFFFFF">
              <a:alpha val="22000"/>
            </a:srgbClr>
          </a:solidFill>
        </p:spPr>
        <p:txBody>
          <a:bodyPr/>
          <a:lstStyle/>
          <a:p>
            <a:endParaRPr lang="ru-RU"/>
          </a:p>
        </p:txBody>
      </p:sp>
      <p:pic>
        <p:nvPicPr>
          <p:cNvPr id="14" name="Image 0" descr="icons/phone_w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248" y="4937760"/>
            <a:ext cx="219456" cy="219456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261872" y="4882896"/>
            <a:ext cx="640080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+7 967 133 08 09</a:t>
            </a:r>
            <a:r>
              <a:rPr lang="en-US" sz="1250" dirty="0">
                <a:solidFill>
                  <a:srgbClr val="B7CEDD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 ·   телефон и WhatsApp отдела рекламы</a:t>
            </a:r>
            <a:endParaRPr lang="en-US" sz="1250" dirty="0"/>
          </a:p>
        </p:txBody>
      </p:sp>
      <p:pic>
        <p:nvPicPr>
          <p:cNvPr id="16" name="Image 1" descr="icons/envelope_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8" y="5340096"/>
            <a:ext cx="219456" cy="219456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1261872" y="5285232"/>
            <a:ext cx="640080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sales@lintega.ru</a:t>
            </a:r>
            <a:r>
              <a:rPr lang="en-US" sz="1250" dirty="0">
                <a:solidFill>
                  <a:srgbClr val="B7CEDD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 ·   почта отдела рекламы</a:t>
            </a:r>
            <a:endParaRPr lang="en-US" sz="1250" dirty="0"/>
          </a:p>
        </p:txBody>
      </p:sp>
      <p:pic>
        <p:nvPicPr>
          <p:cNvPr id="18" name="Image 2" descr="icons/telegram_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48" y="5742432"/>
            <a:ext cx="219456" cy="21945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261872" y="5687568"/>
            <a:ext cx="640080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t.me/ViZHuvizh</a:t>
            </a:r>
            <a:r>
              <a:rPr lang="en-US" sz="1250" dirty="0">
                <a:solidFill>
                  <a:srgbClr val="B7CEDD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 ·   Telegram-канал издания</a:t>
            </a:r>
            <a:endParaRPr lang="en-US" sz="1250" dirty="0"/>
          </a:p>
        </p:txBody>
      </p:sp>
      <p:pic>
        <p:nvPicPr>
          <p:cNvPr id="20" name="Image 3" descr="icons/globe_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" y="6144768"/>
            <a:ext cx="219456" cy="219456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261872" y="6089904"/>
            <a:ext cx="640080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vetandlife.ru · lintega.ru</a:t>
            </a:r>
            <a:r>
              <a:rPr lang="en-US" sz="1250" dirty="0">
                <a:solidFill>
                  <a:srgbClr val="B7CEDD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 ·   сайт издания и медиагруппы</a:t>
            </a:r>
            <a:endParaRPr lang="en-US" sz="1250" dirty="0"/>
          </a:p>
        </p:txBody>
      </p:sp>
      <p:sp>
        <p:nvSpPr>
          <p:cNvPr id="22" name="Shape 16"/>
          <p:cNvSpPr/>
          <p:nvPr/>
        </p:nvSpPr>
        <p:spPr>
          <a:xfrm>
            <a:off x="8366760" y="2377440"/>
            <a:ext cx="3017520" cy="1453885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ru-RU"/>
          </a:p>
        </p:txBody>
      </p:sp>
      <p:pic>
        <p:nvPicPr>
          <p:cNvPr id="23" name="Image 4" descr="logo_ful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9640" y="2560320"/>
            <a:ext cx="2651760" cy="1088125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8366760" y="3986784"/>
            <a:ext cx="30175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FB0C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Издание медиагруппы «Линтега»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" y="566928"/>
            <a:ext cx="68580" cy="3108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1042416" y="566928"/>
            <a:ext cx="82296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6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ИЗДАНИЕ · ПАСПОРТ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9884664" y="274320"/>
            <a:ext cx="14630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2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02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41248" y="932688"/>
            <a:ext cx="1005840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Что такое «Ветеринария и жизнь» </a:t>
            </a:r>
            <a:r>
              <a:rPr lang="en-US" sz="25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 кто е</a:t>
            </a:r>
            <a:r>
              <a:rPr lang="ru-RU" altLang="en-US" sz="25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25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читает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850138" y="1601851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841248" y="1719072"/>
            <a:ext cx="10515600" cy="5120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Федеральное отраслевое СМИ о здоровье животных, работе ветеринарной службы и 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рынке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ветеринарных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препаратов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, кормов и оборудования. </a:t>
            </a:r>
            <a:endParaRPr lang="ru-RU" sz="1200" dirty="0">
              <a:solidFill>
                <a:srgbClr val="3A4A55"/>
              </a:solidFill>
              <a:latin typeface="Segoe UI" panose="020B0502040204020203" pitchFamily="34" charset="0"/>
              <a:ea typeface="Segoe UI" panose="020B0502040204020203" pitchFamily="34" charset="-122"/>
              <a:cs typeface="Segoe UI" panose="020B0502040204020203" pitchFamily="34" charset="-120"/>
            </a:endParaRPr>
          </a:p>
          <a:p>
            <a:pPr marL="0" indent="0">
              <a:lnSpc>
                <a:spcPct val="116000"/>
              </a:lnSpc>
              <a:buNone/>
            </a:pPr>
            <a:r>
              <a:rPr lang="ru-RU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Сегодня «</a:t>
            </a:r>
            <a:r>
              <a:rPr lang="ru-RU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ВиЖ</a:t>
            </a:r>
            <a:r>
              <a:rPr lang="ru-RU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» – это популярный сайт, ежемесячная печатная газета и с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обственны</a:t>
            </a:r>
            <a:r>
              <a:rPr lang="ru-RU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канал</a:t>
            </a:r>
            <a:r>
              <a:rPr lang="ru-RU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ы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в 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соцсетях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41248" y="2395728"/>
            <a:ext cx="1417320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ТЕМАТИКА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2258568" y="2395728"/>
            <a:ext cx="5303520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Ветеринария, эпизоотическая ситуация, </a:t>
            </a:r>
            <a:r>
              <a:rPr lang="ru-RU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отраслевое законодательство, </a:t>
            </a:r>
            <a:r>
              <a:rPr lang="en-US" sz="1150" dirty="0" err="1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животноводство</a:t>
            </a:r>
            <a:r>
              <a:rPr 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, ветфарма и зообизнес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841248" y="2798064"/>
            <a:ext cx="6720840" cy="9144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11" name="Text 9"/>
          <p:cNvSpPr/>
          <p:nvPr/>
        </p:nvSpPr>
        <p:spPr>
          <a:xfrm>
            <a:off x="841248" y="2926080"/>
            <a:ext cx="1417320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СТАТУС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258568" y="2926080"/>
            <a:ext cx="5303520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Зарегистрированное федеральное СМИ, изда</a:t>
            </a:r>
            <a:r>
              <a:rPr lang="ru-RU" alt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тся с 1905 года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41248" y="3328416"/>
            <a:ext cx="6720840" cy="9144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14" name="Text 12"/>
          <p:cNvSpPr/>
          <p:nvPr/>
        </p:nvSpPr>
        <p:spPr>
          <a:xfrm>
            <a:off x="841248" y="3456432"/>
            <a:ext cx="1417320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ЧИТАТЕЛЬ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2258568" y="3456432"/>
            <a:ext cx="5303520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Практикующие ветврачи, зоотехники, специалисты надзора, руководители хозяйств и компаний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41248" y="3858768"/>
            <a:ext cx="6720840" cy="9144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17" name="Text 15"/>
          <p:cNvSpPr/>
          <p:nvPr/>
        </p:nvSpPr>
        <p:spPr>
          <a:xfrm>
            <a:off x="841248" y="3986784"/>
            <a:ext cx="1417320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КАНАЛЫ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2258568" y="3986784"/>
            <a:ext cx="5303520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Портал vetandlife.ru · газета · Telegram, </a:t>
            </a:r>
            <a:r>
              <a:rPr lang="ru-RU" alt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«</a:t>
            </a:r>
            <a:r>
              <a:rPr 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ВКонтакте</a:t>
            </a:r>
            <a:r>
              <a:rPr lang="ru-RU" alt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»</a:t>
            </a:r>
            <a:r>
              <a:rPr 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, </a:t>
            </a:r>
            <a:r>
              <a:rPr lang="ru-RU" alt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«</a:t>
            </a:r>
            <a:r>
              <a:rPr 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Дзен</a:t>
            </a:r>
            <a:r>
              <a:rPr lang="ru-RU" alt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»</a:t>
            </a:r>
            <a:r>
              <a:rPr 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, MAX · рассылка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841248" y="4389120"/>
            <a:ext cx="6720840" cy="9144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20" name="Text 18"/>
          <p:cNvSpPr/>
          <p:nvPr/>
        </p:nvSpPr>
        <p:spPr>
          <a:xfrm>
            <a:off x="841248" y="4517136"/>
            <a:ext cx="1417320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РЕДАКЦИЯ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2258568" y="4517136"/>
            <a:ext cx="5303520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 err="1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Штатные</a:t>
            </a:r>
            <a:r>
              <a:rPr 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r>
              <a:rPr lang="en-US" sz="1150" dirty="0" err="1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журналисты</a:t>
            </a:r>
            <a:r>
              <a:rPr lang="ru-RU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, редакторы, корректоры, </a:t>
            </a:r>
            <a:r>
              <a:rPr 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SMM </a:t>
            </a:r>
            <a:r>
              <a:rPr lang="ru-RU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 продакшен</a:t>
            </a:r>
            <a:r>
              <a:rPr 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полного цикла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841248" y="4919472"/>
            <a:ext cx="6720840" cy="9144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23" name="Text 21"/>
          <p:cNvSpPr/>
          <p:nvPr/>
        </p:nvSpPr>
        <p:spPr>
          <a:xfrm>
            <a:off x="841248" y="5047488"/>
            <a:ext cx="1417320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ИЗДАТЕЛЬ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2258568" y="5047488"/>
            <a:ext cx="5303520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Медиагруппа «Линтега», отраслевые медиа с 2008 года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841248" y="5449824"/>
            <a:ext cx="6720840" cy="9144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26" name="Shape 24"/>
          <p:cNvSpPr/>
          <p:nvPr/>
        </p:nvSpPr>
        <p:spPr>
          <a:xfrm>
            <a:off x="7863840" y="2395728"/>
            <a:ext cx="3483864" cy="676656"/>
          </a:xfrm>
          <a:prstGeom prst="rect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27" name="Shape 25"/>
          <p:cNvSpPr/>
          <p:nvPr/>
        </p:nvSpPr>
        <p:spPr>
          <a:xfrm>
            <a:off x="7863840" y="2395728"/>
            <a:ext cx="64008" cy="67665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28" name="Text 26"/>
          <p:cNvSpPr/>
          <p:nvPr/>
        </p:nvSpPr>
        <p:spPr>
          <a:xfrm>
            <a:off x="8101584" y="2395728"/>
            <a:ext cx="137160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2,58 млн</a:t>
            </a:r>
            <a:endParaRPr lang="en-US" sz="2100" dirty="0"/>
          </a:p>
        </p:txBody>
      </p:sp>
      <p:sp>
        <p:nvSpPr>
          <p:cNvPr id="29" name="Text 27"/>
          <p:cNvSpPr/>
          <p:nvPr/>
        </p:nvSpPr>
        <p:spPr>
          <a:xfrm>
            <a:off x="9528048" y="2395728"/>
            <a:ext cx="1810512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050" dirty="0" err="1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визитов</a:t>
            </a:r>
            <a:r>
              <a:rPr lang="en-US" sz="105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r>
              <a:rPr lang="ru-RU" sz="105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на сайт </a:t>
            </a:r>
            <a:r>
              <a:rPr lang="en-US" sz="1050" dirty="0" err="1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за</a:t>
            </a:r>
            <a:r>
              <a:rPr lang="en-US" sz="105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период</a:t>
            </a:r>
            <a:endParaRPr lang="en-US" sz="105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01.08.2025</a:t>
            </a:r>
            <a:r>
              <a:rPr lang="ru-RU" altLang="en-US" sz="105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–</a:t>
            </a:r>
            <a:r>
              <a:rPr lang="en-US" sz="105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02.06.2026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7863840" y="3182112"/>
            <a:ext cx="3483864" cy="676656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" name="Shape 29"/>
          <p:cNvSpPr/>
          <p:nvPr/>
        </p:nvSpPr>
        <p:spPr>
          <a:xfrm>
            <a:off x="7863840" y="3182112"/>
            <a:ext cx="64008" cy="67665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2" name="Text 30"/>
          <p:cNvSpPr/>
          <p:nvPr/>
        </p:nvSpPr>
        <p:spPr>
          <a:xfrm>
            <a:off x="8101584" y="3182112"/>
            <a:ext cx="137160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2,06 млн</a:t>
            </a:r>
            <a:endParaRPr lang="en-US" sz="2100" dirty="0"/>
          </a:p>
        </p:txBody>
      </p:sp>
      <p:sp>
        <p:nvSpPr>
          <p:cNvPr id="33" name="Text 31"/>
          <p:cNvSpPr/>
          <p:nvPr/>
        </p:nvSpPr>
        <p:spPr>
          <a:xfrm>
            <a:off x="9528048" y="3182112"/>
            <a:ext cx="1609344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уникальных посетителей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7863840" y="3968496"/>
            <a:ext cx="3483864" cy="676656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5" name="Shape 33"/>
          <p:cNvSpPr/>
          <p:nvPr/>
        </p:nvSpPr>
        <p:spPr>
          <a:xfrm>
            <a:off x="7863840" y="3968496"/>
            <a:ext cx="64008" cy="67665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6" name="Text 34"/>
          <p:cNvSpPr/>
          <p:nvPr/>
        </p:nvSpPr>
        <p:spPr>
          <a:xfrm>
            <a:off x="8101584" y="3968496"/>
            <a:ext cx="137160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8,35 млн</a:t>
            </a:r>
            <a:endParaRPr lang="en-US" sz="2100" dirty="0"/>
          </a:p>
        </p:txBody>
      </p:sp>
      <p:sp>
        <p:nvSpPr>
          <p:cNvPr id="37" name="Text 35"/>
          <p:cNvSpPr/>
          <p:nvPr/>
        </p:nvSpPr>
        <p:spPr>
          <a:xfrm>
            <a:off x="9528048" y="3968496"/>
            <a:ext cx="1609344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охват публикаций во 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«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ВКонтакте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»</a:t>
            </a:r>
            <a:endParaRPr lang="ru-RU" altLang="en-US" sz="1050" dirty="0">
              <a:solidFill>
                <a:srgbClr val="3A4A55"/>
              </a:solidFill>
              <a:latin typeface="Segoe UI" panose="020B0502040204020203" pitchFamily="34" charset="0"/>
              <a:ea typeface="Segoe UI" panose="020B0502040204020203" pitchFamily="34" charset="-122"/>
              <a:cs typeface="Segoe UI" panose="020B0502040204020203" pitchFamily="34" charset="-120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7863840" y="4754880"/>
            <a:ext cx="3483864" cy="676656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9" name="Shape 37"/>
          <p:cNvSpPr/>
          <p:nvPr/>
        </p:nvSpPr>
        <p:spPr>
          <a:xfrm>
            <a:off x="7863840" y="4754880"/>
            <a:ext cx="64008" cy="67665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40" name="Text 38"/>
          <p:cNvSpPr/>
          <p:nvPr/>
        </p:nvSpPr>
        <p:spPr>
          <a:xfrm>
            <a:off x="8101584" y="4754880"/>
            <a:ext cx="1371600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50%</a:t>
            </a:r>
            <a:endParaRPr lang="en-US" sz="2100" dirty="0"/>
          </a:p>
        </p:txBody>
      </p:sp>
      <p:sp>
        <p:nvSpPr>
          <p:cNvPr id="41" name="Text 39"/>
          <p:cNvSpPr/>
          <p:nvPr/>
        </p:nvSpPr>
        <p:spPr>
          <a:xfrm>
            <a:off x="9528048" y="4754880"/>
            <a:ext cx="1609344" cy="6766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визитов приходит из поисковых систем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7863840" y="5632704"/>
            <a:ext cx="34747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Данные Яндекс.Метрики, сч</a:t>
            </a:r>
            <a:r>
              <a:rPr lang="ru-RU" altLang="en-US" sz="1000" i="1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00" i="1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тчик 56480275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841248" y="5632704"/>
            <a:ext cx="6720840" cy="640080"/>
          </a:xfrm>
          <a:prstGeom prst="rect">
            <a:avLst/>
          </a:prstGeom>
          <a:solidFill>
            <a:srgbClr val="E8F0F6"/>
          </a:solidFill>
        </p:spPr>
        <p:txBody>
          <a:bodyPr/>
          <a:lstStyle/>
          <a:p>
            <a:endParaRPr lang="ru-RU"/>
          </a:p>
        </p:txBody>
      </p:sp>
      <p:sp>
        <p:nvSpPr>
          <p:cNvPr id="44" name="Shape 42"/>
          <p:cNvSpPr/>
          <p:nvPr/>
        </p:nvSpPr>
        <p:spPr>
          <a:xfrm>
            <a:off x="841248" y="5632704"/>
            <a:ext cx="64008" cy="640080"/>
          </a:xfrm>
          <a:prstGeom prst="rect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45" name="Text 43"/>
          <p:cNvSpPr/>
          <p:nvPr/>
        </p:nvSpPr>
        <p:spPr>
          <a:xfrm>
            <a:off x="1097280" y="5632704"/>
            <a:ext cx="6208776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Все каналы издания — по одному договору: </a:t>
            </a: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отдельное соглашение по порталу, газете, соцсетям и видео не потребуется.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841248" y="6382512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47" name="Text 45"/>
          <p:cNvSpPr/>
          <p:nvPr/>
        </p:nvSpPr>
        <p:spPr>
          <a:xfrm>
            <a:off x="841248" y="649224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6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ВЕТЕРИНАРИЯ И ЖИЗНЬ</a:t>
            </a:r>
            <a:r>
              <a:rPr lang="en-US" sz="950" kern="0" spc="6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·  МЕДИАКИТ 2026</a:t>
            </a:r>
            <a:endParaRPr lang="en-US" sz="950" dirty="0"/>
          </a:p>
        </p:txBody>
      </p:sp>
      <p:sp>
        <p:nvSpPr>
          <p:cNvPr id="48" name="Text 46"/>
          <p:cNvSpPr/>
          <p:nvPr/>
        </p:nvSpPr>
        <p:spPr>
          <a:xfrm>
            <a:off x="10707624" y="6455664"/>
            <a:ext cx="64008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3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" y="566928"/>
            <a:ext cx="68580" cy="3108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1042416" y="566928"/>
            <a:ext cx="82296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6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ИЗДАНИЕ · ИЗДАТЕЛЬ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9884664" y="274320"/>
            <a:ext cx="14630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2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03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41248" y="932688"/>
            <a:ext cx="1005840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6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Издание выпускает </a:t>
            </a:r>
            <a:r>
              <a:rPr lang="en-US" sz="26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медиагруппа «Линтега»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841248" y="1591056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841248" y="1719072"/>
            <a:ext cx="10515600" cy="5120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ru-RU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Команда м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едиагрупп</a:t>
            </a:r>
            <a:r>
              <a:rPr lang="ru-RU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ы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работает на отраслевом рынке с 2008 года. </a:t>
            </a:r>
            <a:r>
              <a:rPr lang="ru-RU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Сегодня в группу 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входят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три издания, редакция, </a:t>
            </a:r>
            <a:r>
              <a:rPr lang="ru-RU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видеопродакшен</a:t>
            </a:r>
            <a:r>
              <a:rPr lang="ru-RU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полного цикла, маркетинг 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 рекламная служба — то есть все специалисты, которые нужны 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для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выхода</a:t>
            </a:r>
            <a:r>
              <a:rPr lang="ru-RU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и продвижения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вашего материала.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841248" y="2286000"/>
            <a:ext cx="3483864" cy="1572768"/>
          </a:xfrm>
          <a:prstGeom prst="rect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9" name="Shape 7"/>
          <p:cNvSpPr/>
          <p:nvPr/>
        </p:nvSpPr>
        <p:spPr>
          <a:xfrm>
            <a:off x="841248" y="2286000"/>
            <a:ext cx="64008" cy="157276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10" name="Image 0" descr="icons/shield_w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7280" y="2505456"/>
            <a:ext cx="246888" cy="246888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042416" y="3040380"/>
            <a:ext cx="3008376" cy="85953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Здоровье животных, эпизоотическая обстановка, работа ветеринарной службы и надзора, ветфарма и зообизнес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4544568" y="2286000"/>
            <a:ext cx="3483864" cy="1572768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4" name="Shape 11"/>
          <p:cNvSpPr/>
          <p:nvPr/>
        </p:nvSpPr>
        <p:spPr>
          <a:xfrm>
            <a:off x="4544568" y="2286000"/>
            <a:ext cx="64008" cy="157276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15" name="Image 1" descr="icons/wheat_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505456"/>
            <a:ext cx="246888" cy="246888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4828032" y="2996668"/>
            <a:ext cx="3008376" cy="85953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Деньги агробизнеса: урожай и поголовье, техника, экспорт, цены и отраслевое регулирование</a:t>
            </a:r>
            <a:endParaRPr lang="en-US" sz="1050" dirty="0"/>
          </a:p>
        </p:txBody>
      </p:sp>
      <p:sp>
        <p:nvSpPr>
          <p:cNvPr id="18" name="Shape 14"/>
          <p:cNvSpPr/>
          <p:nvPr/>
        </p:nvSpPr>
        <p:spPr>
          <a:xfrm>
            <a:off x="8247888" y="2286000"/>
            <a:ext cx="3483864" cy="1572768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9" name="Shape 15"/>
          <p:cNvSpPr/>
          <p:nvPr/>
        </p:nvSpPr>
        <p:spPr>
          <a:xfrm>
            <a:off x="8247888" y="2286000"/>
            <a:ext cx="64008" cy="157276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20" name="Image 2" descr="icons/users_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3920" y="2505456"/>
            <a:ext cx="246888" cy="246888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8531352" y="2996668"/>
            <a:ext cx="3008376" cy="85953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ru-RU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Специализированное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издание группы для владельцев домашних животных и ветеринарных клиник</a:t>
            </a:r>
            <a:endParaRPr lang="en-US" sz="1050" dirty="0"/>
          </a:p>
        </p:txBody>
      </p:sp>
      <p:sp>
        <p:nvSpPr>
          <p:cNvPr id="23" name="Text 18"/>
          <p:cNvSpPr/>
          <p:nvPr/>
        </p:nvSpPr>
        <p:spPr>
          <a:xfrm>
            <a:off x="841248" y="3931920"/>
            <a:ext cx="10506456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Темы изданий не пересекаются: событие выходит в том издании, чьей аудитории оно адресовано.</a:t>
            </a:r>
            <a:endParaRPr lang="en-US" sz="1050" dirty="0"/>
          </a:p>
        </p:txBody>
      </p:sp>
      <p:sp>
        <p:nvSpPr>
          <p:cNvPr id="24" name="Shape 19"/>
          <p:cNvSpPr/>
          <p:nvPr/>
        </p:nvSpPr>
        <p:spPr>
          <a:xfrm>
            <a:off x="841248" y="4261104"/>
            <a:ext cx="2475738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5" name="Shape 20"/>
          <p:cNvSpPr/>
          <p:nvPr/>
        </p:nvSpPr>
        <p:spPr>
          <a:xfrm>
            <a:off x="841248" y="4261104"/>
            <a:ext cx="64008" cy="129844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26" name="Image 3" descr="icons/pen_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4480560"/>
            <a:ext cx="246888" cy="246888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1463040" y="4462272"/>
            <a:ext cx="163449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Редакция</a:t>
            </a:r>
            <a:endParaRPr lang="en-US" sz="1200" dirty="0"/>
          </a:p>
        </p:txBody>
      </p:sp>
      <p:sp>
        <p:nvSpPr>
          <p:cNvPr id="28" name="Text 22"/>
          <p:cNvSpPr/>
          <p:nvPr/>
        </p:nvSpPr>
        <p:spPr>
          <a:xfrm>
            <a:off x="1097280" y="4791456"/>
            <a:ext cx="2000250" cy="60350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Журналисты и редакторы готовят материал вместе с вашими специалистами</a:t>
            </a:r>
            <a:endParaRPr lang="en-US" sz="1000" dirty="0"/>
          </a:p>
        </p:txBody>
      </p:sp>
      <p:sp>
        <p:nvSpPr>
          <p:cNvPr id="29" name="Shape 23"/>
          <p:cNvSpPr/>
          <p:nvPr/>
        </p:nvSpPr>
        <p:spPr>
          <a:xfrm>
            <a:off x="3518154" y="4261104"/>
            <a:ext cx="2475738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0" name="Shape 24"/>
          <p:cNvSpPr/>
          <p:nvPr/>
        </p:nvSpPr>
        <p:spPr>
          <a:xfrm>
            <a:off x="3518154" y="4261104"/>
            <a:ext cx="64008" cy="129844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31" name="Image 4" descr="icons/camera_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4186" y="4480560"/>
            <a:ext cx="246888" cy="246888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4139946" y="4462272"/>
            <a:ext cx="163449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ru-RU" sz="1200" b="1" dirty="0" err="1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Видеопродакшен</a:t>
            </a:r>
            <a:endParaRPr lang="en-US" sz="1200" dirty="0"/>
          </a:p>
        </p:txBody>
      </p:sp>
      <p:sp>
        <p:nvSpPr>
          <p:cNvPr id="33" name="Text 26"/>
          <p:cNvSpPr/>
          <p:nvPr/>
        </p:nvSpPr>
        <p:spPr>
          <a:xfrm>
            <a:off x="3774186" y="4791456"/>
            <a:ext cx="2000250" cy="60350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Видео полного цикла: съ</a:t>
            </a:r>
            <a:r>
              <a:rPr lang="ru-RU" altLang="en-US" sz="10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мка на площадке, монтаж, графика, озвучание</a:t>
            </a:r>
            <a:endParaRPr lang="en-US" sz="1000" dirty="0"/>
          </a:p>
        </p:txBody>
      </p:sp>
      <p:sp>
        <p:nvSpPr>
          <p:cNvPr id="34" name="Shape 27"/>
          <p:cNvSpPr/>
          <p:nvPr/>
        </p:nvSpPr>
        <p:spPr>
          <a:xfrm>
            <a:off x="6195060" y="4261104"/>
            <a:ext cx="2475738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5" name="Shape 28"/>
          <p:cNvSpPr/>
          <p:nvPr/>
        </p:nvSpPr>
        <p:spPr>
          <a:xfrm>
            <a:off x="6195060" y="4261104"/>
            <a:ext cx="64008" cy="129844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36" name="Image 5" descr="icons/megaphone_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1092" y="4480560"/>
            <a:ext cx="246888" cy="246888"/>
          </a:xfrm>
          <a:prstGeom prst="rect">
            <a:avLst/>
          </a:prstGeom>
        </p:spPr>
      </p:pic>
      <p:sp>
        <p:nvSpPr>
          <p:cNvPr id="37" name="Text 29"/>
          <p:cNvSpPr/>
          <p:nvPr/>
        </p:nvSpPr>
        <p:spPr>
          <a:xfrm>
            <a:off x="6816852" y="4462272"/>
            <a:ext cx="163449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Отдел рекламы</a:t>
            </a:r>
            <a:endParaRPr lang="en-US" sz="1200" dirty="0"/>
          </a:p>
        </p:txBody>
      </p:sp>
      <p:sp>
        <p:nvSpPr>
          <p:cNvPr id="38" name="Text 30"/>
          <p:cNvSpPr/>
          <p:nvPr/>
        </p:nvSpPr>
        <p:spPr>
          <a:xfrm>
            <a:off x="6451092" y="4791456"/>
            <a:ext cx="2000250" cy="60350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Медиаплан, расч</a:t>
            </a:r>
            <a:r>
              <a:rPr lang="ru-RU" altLang="en-US" sz="10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 охватов и отч</a:t>
            </a:r>
            <a:r>
              <a:rPr lang="ru-RU" altLang="en-US" sz="10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 по каждому размещению</a:t>
            </a:r>
            <a:endParaRPr lang="en-US" sz="1000" dirty="0"/>
          </a:p>
        </p:txBody>
      </p:sp>
      <p:sp>
        <p:nvSpPr>
          <p:cNvPr id="39" name="Shape 31"/>
          <p:cNvSpPr/>
          <p:nvPr/>
        </p:nvSpPr>
        <p:spPr>
          <a:xfrm>
            <a:off x="8871966" y="4261104"/>
            <a:ext cx="2475738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40" name="Shape 32"/>
          <p:cNvSpPr/>
          <p:nvPr/>
        </p:nvSpPr>
        <p:spPr>
          <a:xfrm>
            <a:off x="8871966" y="4261104"/>
            <a:ext cx="64008" cy="129844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41" name="Image 6" descr="icons/rocket_n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27998" y="4480560"/>
            <a:ext cx="246888" cy="246888"/>
          </a:xfrm>
          <a:prstGeom prst="rect">
            <a:avLst/>
          </a:prstGeom>
        </p:spPr>
      </p:pic>
      <p:sp>
        <p:nvSpPr>
          <p:cNvPr id="42" name="Text 33"/>
          <p:cNvSpPr/>
          <p:nvPr/>
        </p:nvSpPr>
        <p:spPr>
          <a:xfrm>
            <a:off x="9493758" y="4462272"/>
            <a:ext cx="163449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Маркетинг</a:t>
            </a:r>
            <a:endParaRPr lang="en-US" sz="1200" dirty="0"/>
          </a:p>
        </p:txBody>
      </p:sp>
      <p:sp>
        <p:nvSpPr>
          <p:cNvPr id="43" name="Text 34"/>
          <p:cNvSpPr/>
          <p:nvPr/>
        </p:nvSpPr>
        <p:spPr>
          <a:xfrm>
            <a:off x="9127998" y="4791456"/>
            <a:ext cx="2000250" cy="60350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Соцсети, PR, сайты и личный бренд первого лица компании</a:t>
            </a:r>
            <a:endParaRPr lang="en-US" sz="1000" dirty="0"/>
          </a:p>
        </p:txBody>
      </p:sp>
      <p:sp>
        <p:nvSpPr>
          <p:cNvPr id="44" name="Shape 35"/>
          <p:cNvSpPr/>
          <p:nvPr/>
        </p:nvSpPr>
        <p:spPr>
          <a:xfrm>
            <a:off x="841248" y="5705856"/>
            <a:ext cx="10506456" cy="566928"/>
          </a:xfrm>
          <a:prstGeom prst="rect">
            <a:avLst/>
          </a:prstGeom>
          <a:solidFill>
            <a:srgbClr val="FDF0E4"/>
          </a:solidFill>
        </p:spPr>
        <p:txBody>
          <a:bodyPr/>
          <a:lstStyle/>
          <a:p>
            <a:endParaRPr lang="ru-RU"/>
          </a:p>
        </p:txBody>
      </p:sp>
      <p:sp>
        <p:nvSpPr>
          <p:cNvPr id="45" name="Shape 36"/>
          <p:cNvSpPr/>
          <p:nvPr/>
        </p:nvSpPr>
        <p:spPr>
          <a:xfrm>
            <a:off x="841248" y="5705856"/>
            <a:ext cx="64008" cy="56692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46" name="Text 37"/>
          <p:cNvSpPr/>
          <p:nvPr/>
        </p:nvSpPr>
        <p:spPr>
          <a:xfrm>
            <a:off x="1115568" y="5705856"/>
            <a:ext cx="9957816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Подрядчик один: 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текст, съ</a:t>
            </a:r>
            <a:r>
              <a:rPr lang="ru-RU" alt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мка, печать и продвижение проходят внутри группы, поэтому сроки согласования короче, а бюджет кампании считается одной сметой.</a:t>
            </a:r>
            <a:endParaRPr lang="en-US" sz="1150" dirty="0"/>
          </a:p>
        </p:txBody>
      </p:sp>
      <p:sp>
        <p:nvSpPr>
          <p:cNvPr id="47" name="Shape 38"/>
          <p:cNvSpPr/>
          <p:nvPr/>
        </p:nvSpPr>
        <p:spPr>
          <a:xfrm>
            <a:off x="841248" y="6382512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48" name="Text 39"/>
          <p:cNvSpPr/>
          <p:nvPr/>
        </p:nvSpPr>
        <p:spPr>
          <a:xfrm>
            <a:off x="841248" y="649224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6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ВЕТЕРИНАРИЯ И ЖИЗНЬ</a:t>
            </a:r>
            <a:r>
              <a:rPr lang="en-US" sz="950" kern="0" spc="6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·  МЕДИАКИТ 2026</a:t>
            </a:r>
            <a:endParaRPr lang="en-US" sz="950" dirty="0"/>
          </a:p>
        </p:txBody>
      </p:sp>
      <p:sp>
        <p:nvSpPr>
          <p:cNvPr id="49" name="Text 40"/>
          <p:cNvSpPr/>
          <p:nvPr/>
        </p:nvSpPr>
        <p:spPr>
          <a:xfrm>
            <a:off x="10707624" y="6455664"/>
            <a:ext cx="64008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4</a:t>
            </a:r>
            <a:endParaRPr lang="en-US" sz="1300" dirty="0"/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0120" y="2478714"/>
            <a:ext cx="2049501" cy="453946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32101" y="2348709"/>
            <a:ext cx="1859949" cy="638389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08176" y="2353355"/>
            <a:ext cx="1239098" cy="66996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" y="566928"/>
            <a:ext cx="68580" cy="3108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1042416" y="566928"/>
            <a:ext cx="82296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6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ИЗДАНИЕ · АУДИТОРИЯ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9884664" y="274320"/>
            <a:ext cx="14630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2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04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41248" y="932688"/>
            <a:ext cx="1005840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6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Как читают издание — </a:t>
            </a:r>
            <a:r>
              <a:rPr lang="en-US" sz="26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 что это да</a:t>
            </a:r>
            <a:r>
              <a:rPr lang="ru-RU" altLang="en-US" sz="26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26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 кампании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841248" y="1591056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841248" y="1719072"/>
            <a:ext cx="1051560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Данные Яндекс.Метрики за </a:t>
            </a:r>
            <a:r>
              <a:rPr lang="ru-RU" alt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10 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месяцев. За каждой цифрой — практический вывод: как редакция готовит материал и какого результата от него ждать.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841248" y="2249424"/>
            <a:ext cx="64008" cy="7680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9" name="Image 0" descr="icons/search_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7280" y="2505456"/>
            <a:ext cx="256032" cy="25603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463040" y="2249424"/>
            <a:ext cx="4023360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50% визитов — из поиска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5760720" y="2249424"/>
            <a:ext cx="5577840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ru-RU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Ч</a:t>
            </a:r>
            <a:r>
              <a:rPr lang="en-US" sz="11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итатель</a:t>
            </a: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приходит с конкретным запросом и оста</a:t>
            </a:r>
            <a:r>
              <a:rPr lang="ru-RU" alt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тся. Публикация приводит аудиторию и спустя месяцы после выхода.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41248" y="3054096"/>
            <a:ext cx="10506456" cy="9144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13" name="Shape 10"/>
          <p:cNvSpPr/>
          <p:nvPr/>
        </p:nvSpPr>
        <p:spPr>
          <a:xfrm>
            <a:off x="841248" y="3090672"/>
            <a:ext cx="64008" cy="7680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14" name="Image 1" descr="icons/phone_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3346704"/>
            <a:ext cx="256032" cy="256032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463040" y="3090672"/>
            <a:ext cx="4023360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71% визитов — со смартфона</a:t>
            </a:r>
            <a:endParaRPr lang="en-US" sz="1350" dirty="0"/>
          </a:p>
        </p:txBody>
      </p:sp>
      <p:sp>
        <p:nvSpPr>
          <p:cNvPr id="16" name="Text 12"/>
          <p:cNvSpPr/>
          <p:nvPr/>
        </p:nvSpPr>
        <p:spPr>
          <a:xfrm>
            <a:off x="5760720" y="3090672"/>
            <a:ext cx="5577840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Материал открывают на ферме, в клинике и в дороге, поэтому ключевое сообщение редакция ставит в начало текста.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841248" y="3895344"/>
            <a:ext cx="10506456" cy="9144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18" name="Shape 14"/>
          <p:cNvSpPr/>
          <p:nvPr/>
        </p:nvSpPr>
        <p:spPr>
          <a:xfrm>
            <a:off x="841248" y="3931920"/>
            <a:ext cx="64008" cy="7680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19" name="Image 2" descr="icons/book_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4187952"/>
            <a:ext cx="256032" cy="256032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463040" y="3931920"/>
            <a:ext cx="4023360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Тема эпизоотии — 4 минуты за визит</a:t>
            </a:r>
            <a:endParaRPr lang="en-US" sz="1350" dirty="0"/>
          </a:p>
        </p:txBody>
      </p:sp>
      <p:sp>
        <p:nvSpPr>
          <p:cNvPr id="21" name="Text 16"/>
          <p:cNvSpPr/>
          <p:nvPr/>
        </p:nvSpPr>
        <p:spPr>
          <a:xfrm>
            <a:off x="5760720" y="3931920"/>
            <a:ext cx="5577840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 критических темах читатель просматривает 7,4 страницы за визит. Здесь работают разв</a:t>
            </a:r>
            <a:r>
              <a:rPr lang="ru-RU" alt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рнутые форматы: разбор, инструкция, интервью.</a:t>
            </a:r>
            <a:endParaRPr lang="en-US" sz="1100" dirty="0"/>
          </a:p>
        </p:txBody>
      </p:sp>
      <p:sp>
        <p:nvSpPr>
          <p:cNvPr id="22" name="Shape 17"/>
          <p:cNvSpPr/>
          <p:nvPr/>
        </p:nvSpPr>
        <p:spPr>
          <a:xfrm>
            <a:off x="841248" y="4736592"/>
            <a:ext cx="10506456" cy="9144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23" name="Shape 18"/>
          <p:cNvSpPr/>
          <p:nvPr/>
        </p:nvSpPr>
        <p:spPr>
          <a:xfrm>
            <a:off x="841248" y="4773168"/>
            <a:ext cx="64008" cy="7680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24" name="Image 3" descr="icons/share_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5029200"/>
            <a:ext cx="256032" cy="256032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463040" y="4773168"/>
            <a:ext cx="4023360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8,35 млн — охват во </a:t>
            </a:r>
            <a:r>
              <a:rPr lang="ru-RU" altLang="en-US" sz="135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«</a:t>
            </a:r>
            <a:r>
              <a:rPr lang="en-US" sz="135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ВКонтакте</a:t>
            </a:r>
            <a:r>
              <a:rPr lang="ru-RU" altLang="en-US" sz="135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»</a:t>
            </a:r>
            <a:endParaRPr lang="ru-RU" altLang="en-US" sz="1350" b="1" dirty="0">
              <a:solidFill>
                <a:srgbClr val="004C73"/>
              </a:solidFill>
              <a:latin typeface="Segoe UI" panose="020B0502040204020203" pitchFamily="34" charset="0"/>
              <a:ea typeface="Segoe UI" panose="020B0502040204020203" pitchFamily="34" charset="-122"/>
              <a:cs typeface="Segoe UI" panose="020B0502040204020203" pitchFamily="34" charset="-120"/>
            </a:endParaRPr>
          </a:p>
        </p:txBody>
      </p:sp>
      <p:sp>
        <p:nvSpPr>
          <p:cNvPr id="26" name="Text 20"/>
          <p:cNvSpPr/>
          <p:nvPr/>
        </p:nvSpPr>
        <p:spPr>
          <a:xfrm>
            <a:off x="5760720" y="4773168"/>
            <a:ext cx="5577840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После выхода материал получает вторую жизнь в соцсетях издания и в </a:t>
            </a:r>
            <a:r>
              <a:rPr lang="ru-RU" alt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«</a:t>
            </a: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Дзене</a:t>
            </a:r>
            <a:r>
              <a:rPr lang="ru-RU" alt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»</a:t>
            </a: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, который приводит 17% визитов портала. Анонс входит в стоимость публикации.</a:t>
            </a:r>
            <a:endParaRPr lang="en-US" sz="1100" dirty="0"/>
          </a:p>
        </p:txBody>
      </p:sp>
      <p:sp>
        <p:nvSpPr>
          <p:cNvPr id="27" name="Shape 21"/>
          <p:cNvSpPr/>
          <p:nvPr/>
        </p:nvSpPr>
        <p:spPr>
          <a:xfrm>
            <a:off x="841248" y="5577840"/>
            <a:ext cx="10506456" cy="9144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28" name="Shape 22"/>
          <p:cNvSpPr/>
          <p:nvPr/>
        </p:nvSpPr>
        <p:spPr>
          <a:xfrm>
            <a:off x="841248" y="5614416"/>
            <a:ext cx="64008" cy="7680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29" name="Image 4" descr="icons/users_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80" y="5870448"/>
            <a:ext cx="256032" cy="256032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1463040" y="5614416"/>
            <a:ext cx="4023360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Ядро аудитории — 25–44 года</a:t>
            </a:r>
            <a:endParaRPr lang="en-US" sz="1350" dirty="0"/>
          </a:p>
        </p:txBody>
      </p:sp>
      <p:sp>
        <p:nvSpPr>
          <p:cNvPr id="31" name="Text 24"/>
          <p:cNvSpPr/>
          <p:nvPr/>
        </p:nvSpPr>
        <p:spPr>
          <a:xfrm>
            <a:off x="5760720" y="5614416"/>
            <a:ext cx="5577840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1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Ещ</a:t>
            </a:r>
            <a:r>
              <a:rPr lang="ru-RU" altLang="en-US" sz="11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r>
              <a:rPr lang="ru-RU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3</a:t>
            </a:r>
            <a:r>
              <a:rPr lang="en-US" sz="11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1% читателей — старше 55 лет: издание читают и те, кто выполняет решения каждый день, и те, кто их утверждает.</a:t>
            </a:r>
            <a:endParaRPr lang="en-US" sz="1100" dirty="0"/>
          </a:p>
        </p:txBody>
      </p:sp>
      <p:sp>
        <p:nvSpPr>
          <p:cNvPr id="32" name="Shape 25"/>
          <p:cNvSpPr/>
          <p:nvPr/>
        </p:nvSpPr>
        <p:spPr>
          <a:xfrm>
            <a:off x="841248" y="6382512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33" name="Text 26"/>
          <p:cNvSpPr/>
          <p:nvPr/>
        </p:nvSpPr>
        <p:spPr>
          <a:xfrm>
            <a:off x="841248" y="649224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6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ВЕТЕРИНАРИЯ И ЖИЗНЬ</a:t>
            </a:r>
            <a:r>
              <a:rPr lang="en-US" sz="950" kern="0" spc="6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·  МЕДИАКИТ 2026</a:t>
            </a:r>
            <a:endParaRPr lang="en-US" sz="950" dirty="0"/>
          </a:p>
        </p:txBody>
      </p:sp>
      <p:sp>
        <p:nvSpPr>
          <p:cNvPr id="34" name="Text 27"/>
          <p:cNvSpPr/>
          <p:nvPr/>
        </p:nvSpPr>
        <p:spPr>
          <a:xfrm>
            <a:off x="10707624" y="6455664"/>
            <a:ext cx="64008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5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" y="566928"/>
            <a:ext cx="68580" cy="3108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1042416" y="566928"/>
            <a:ext cx="82296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6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ИЗДАНИЕ · РАЗДЕЛЫ ПОРТАЛА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9884664" y="274320"/>
            <a:ext cx="14630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2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05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41248" y="932688"/>
            <a:ext cx="1005840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6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Раздел портала — </a:t>
            </a:r>
            <a:r>
              <a:rPr lang="en-US" sz="26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это адрес вашего размещения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841248" y="1591056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841248" y="1719072"/>
            <a:ext cx="1051560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 августа 2026 года структура портала обновляется. Материал выходит в том разделе, который соответствует продукту: </a:t>
            </a:r>
            <a:r>
              <a:rPr lang="ru-RU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</a:t>
            </a:r>
            <a:r>
              <a:rPr lang="en-US" sz="120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препарат</a:t>
            </a:r>
            <a:r>
              <a:rPr lang="ru-RU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для КРС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— в «Продуктивных животных», оборудование — в «Науке и технологиях».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841248" y="2286000"/>
            <a:ext cx="3483864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9" name="Shape 7"/>
          <p:cNvSpPr/>
          <p:nvPr/>
        </p:nvSpPr>
        <p:spPr>
          <a:xfrm>
            <a:off x="841248" y="2286000"/>
            <a:ext cx="64008" cy="96012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10" name="Image 0" descr="icons/scale_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7280" y="2505456"/>
            <a:ext cx="246888" cy="24688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463040" y="2487168"/>
            <a:ext cx="2642616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Законодательство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1097280" y="2834640"/>
            <a:ext cx="3008376" cy="2468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2,3% визитов · 3,46 страницы за визит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4544568" y="2286000"/>
            <a:ext cx="3483864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4" name="Shape 11"/>
          <p:cNvSpPr/>
          <p:nvPr/>
        </p:nvSpPr>
        <p:spPr>
          <a:xfrm>
            <a:off x="4544568" y="2286000"/>
            <a:ext cx="64008" cy="96012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15" name="Image 1" descr="icons/shield_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505456"/>
            <a:ext cx="246888" cy="246888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166360" y="2487168"/>
            <a:ext cx="2642616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Эпизоотическая ситуация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4800600" y="2834640"/>
            <a:ext cx="3008376" cy="2468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7,38 страницы · 4 минуты за визит</a:t>
            </a:r>
            <a:endParaRPr lang="en-US" sz="1050" dirty="0"/>
          </a:p>
        </p:txBody>
      </p:sp>
      <p:sp>
        <p:nvSpPr>
          <p:cNvPr id="18" name="Shape 14"/>
          <p:cNvSpPr/>
          <p:nvPr/>
        </p:nvSpPr>
        <p:spPr>
          <a:xfrm>
            <a:off x="8247888" y="2286000"/>
            <a:ext cx="3483864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9" name="Shape 15"/>
          <p:cNvSpPr/>
          <p:nvPr/>
        </p:nvSpPr>
        <p:spPr>
          <a:xfrm>
            <a:off x="8247888" y="2286000"/>
            <a:ext cx="64008" cy="96012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20" name="Image 2" descr="icons/gear_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3920" y="2505456"/>
            <a:ext cx="246888" cy="246888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8869680" y="2487168"/>
            <a:ext cx="2642616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Цифровые системы</a:t>
            </a:r>
            <a:endParaRPr lang="en-US" sz="1250" dirty="0"/>
          </a:p>
        </p:txBody>
      </p:sp>
      <p:sp>
        <p:nvSpPr>
          <p:cNvPr id="22" name="Text 17"/>
          <p:cNvSpPr/>
          <p:nvPr/>
        </p:nvSpPr>
        <p:spPr>
          <a:xfrm>
            <a:off x="8503920" y="2834640"/>
            <a:ext cx="3008376" cy="2468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ВетИС, «Меркурий», эВСД</a:t>
            </a:r>
            <a:endParaRPr lang="en-US" sz="1050" dirty="0"/>
          </a:p>
        </p:txBody>
      </p:sp>
      <p:sp>
        <p:nvSpPr>
          <p:cNvPr id="23" name="Shape 18"/>
          <p:cNvSpPr/>
          <p:nvPr/>
        </p:nvSpPr>
        <p:spPr>
          <a:xfrm>
            <a:off x="841248" y="3392424"/>
            <a:ext cx="3483864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4" name="Shape 19"/>
          <p:cNvSpPr/>
          <p:nvPr/>
        </p:nvSpPr>
        <p:spPr>
          <a:xfrm>
            <a:off x="841248" y="3392424"/>
            <a:ext cx="64008" cy="96012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25" name="Image 3" descr="icons/cow_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3611880"/>
            <a:ext cx="246888" cy="246888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1463040" y="3593592"/>
            <a:ext cx="2642616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Продуктивные животные</a:t>
            </a:r>
            <a:endParaRPr lang="en-US" sz="1250" dirty="0"/>
          </a:p>
        </p:txBody>
      </p:sp>
      <p:sp>
        <p:nvSpPr>
          <p:cNvPr id="27" name="Text 21"/>
          <p:cNvSpPr/>
          <p:nvPr/>
        </p:nvSpPr>
        <p:spPr>
          <a:xfrm>
            <a:off x="1097280" y="3941064"/>
            <a:ext cx="3008376" cy="2468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КРС, МРС, свиньи, птица, рыба, пч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лы</a:t>
            </a:r>
            <a:endParaRPr lang="en-US" sz="1050" dirty="0"/>
          </a:p>
        </p:txBody>
      </p:sp>
      <p:sp>
        <p:nvSpPr>
          <p:cNvPr id="28" name="Shape 22"/>
          <p:cNvSpPr/>
          <p:nvPr/>
        </p:nvSpPr>
        <p:spPr>
          <a:xfrm>
            <a:off x="4544568" y="3392424"/>
            <a:ext cx="3483864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9" name="Shape 23"/>
          <p:cNvSpPr/>
          <p:nvPr/>
        </p:nvSpPr>
        <p:spPr>
          <a:xfrm>
            <a:off x="4544568" y="3392424"/>
            <a:ext cx="64008" cy="96012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30" name="Image 4" descr="icons/flask_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3611880"/>
            <a:ext cx="246888" cy="246888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5166360" y="3593592"/>
            <a:ext cx="2642616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Наука и технологии</a:t>
            </a:r>
            <a:endParaRPr lang="en-US" sz="1250" dirty="0"/>
          </a:p>
        </p:txBody>
      </p:sp>
      <p:sp>
        <p:nvSpPr>
          <p:cNvPr id="32" name="Text 25"/>
          <p:cNvSpPr/>
          <p:nvPr/>
        </p:nvSpPr>
        <p:spPr>
          <a:xfrm>
            <a:off x="4800600" y="3941064"/>
            <a:ext cx="3008376" cy="2468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Исследования, разработки и вакцины</a:t>
            </a:r>
            <a:endParaRPr lang="en-US" sz="1050" dirty="0"/>
          </a:p>
        </p:txBody>
      </p:sp>
      <p:sp>
        <p:nvSpPr>
          <p:cNvPr id="33" name="Shape 26"/>
          <p:cNvSpPr/>
          <p:nvPr/>
        </p:nvSpPr>
        <p:spPr>
          <a:xfrm>
            <a:off x="8247888" y="3392424"/>
            <a:ext cx="3483864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4" name="Shape 27"/>
          <p:cNvSpPr/>
          <p:nvPr/>
        </p:nvSpPr>
        <p:spPr>
          <a:xfrm>
            <a:off x="8247888" y="3392424"/>
            <a:ext cx="64008" cy="96012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35" name="Image 5" descr="icons/tag_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3920" y="3611880"/>
            <a:ext cx="246888" cy="246888"/>
          </a:xfrm>
          <a:prstGeom prst="rect">
            <a:avLst/>
          </a:prstGeom>
        </p:spPr>
      </p:pic>
      <p:sp>
        <p:nvSpPr>
          <p:cNvPr id="36" name="Text 28"/>
          <p:cNvSpPr/>
          <p:nvPr/>
        </p:nvSpPr>
        <p:spPr>
          <a:xfrm>
            <a:off x="8869680" y="3593592"/>
            <a:ext cx="2642616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Зообизнес</a:t>
            </a:r>
            <a:endParaRPr lang="en-US" sz="1250" dirty="0"/>
          </a:p>
        </p:txBody>
      </p:sp>
      <p:sp>
        <p:nvSpPr>
          <p:cNvPr id="37" name="Text 29"/>
          <p:cNvSpPr/>
          <p:nvPr/>
        </p:nvSpPr>
        <p:spPr>
          <a:xfrm>
            <a:off x="8503920" y="3941064"/>
            <a:ext cx="3008376" cy="2468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5,2% визитов · рынок и компании</a:t>
            </a:r>
            <a:endParaRPr lang="en-US" sz="1050" dirty="0"/>
          </a:p>
        </p:txBody>
      </p:sp>
      <p:sp>
        <p:nvSpPr>
          <p:cNvPr id="38" name="Shape 30"/>
          <p:cNvSpPr/>
          <p:nvPr/>
        </p:nvSpPr>
        <p:spPr>
          <a:xfrm>
            <a:off x="841248" y="4498848"/>
            <a:ext cx="3483864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9" name="Shape 31"/>
          <p:cNvSpPr/>
          <p:nvPr/>
        </p:nvSpPr>
        <p:spPr>
          <a:xfrm>
            <a:off x="841248" y="4498848"/>
            <a:ext cx="64008" cy="96012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40" name="Image 6" descr="icons/globe_n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7280" y="4718304"/>
            <a:ext cx="246888" cy="246888"/>
          </a:xfrm>
          <a:prstGeom prst="rect">
            <a:avLst/>
          </a:prstGeom>
        </p:spPr>
      </p:pic>
      <p:sp>
        <p:nvSpPr>
          <p:cNvPr id="41" name="Text 32"/>
          <p:cNvSpPr/>
          <p:nvPr/>
        </p:nvSpPr>
        <p:spPr>
          <a:xfrm>
            <a:off x="1463040" y="4700016"/>
            <a:ext cx="2642616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Мировая ветеринария</a:t>
            </a:r>
            <a:endParaRPr lang="en-US" sz="1250" dirty="0"/>
          </a:p>
        </p:txBody>
      </p:sp>
      <p:sp>
        <p:nvSpPr>
          <p:cNvPr id="42" name="Text 33"/>
          <p:cNvSpPr/>
          <p:nvPr/>
        </p:nvSpPr>
        <p:spPr>
          <a:xfrm>
            <a:off x="1097280" y="5047488"/>
            <a:ext cx="3008376" cy="2468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Зарубежная практика и регулирование</a:t>
            </a:r>
            <a:endParaRPr lang="en-US" sz="1050" dirty="0"/>
          </a:p>
        </p:txBody>
      </p:sp>
      <p:sp>
        <p:nvSpPr>
          <p:cNvPr id="43" name="Shape 34"/>
          <p:cNvSpPr/>
          <p:nvPr/>
        </p:nvSpPr>
        <p:spPr>
          <a:xfrm>
            <a:off x="4544568" y="4498848"/>
            <a:ext cx="3483864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44" name="Shape 35"/>
          <p:cNvSpPr/>
          <p:nvPr/>
        </p:nvSpPr>
        <p:spPr>
          <a:xfrm>
            <a:off x="4544568" y="4498848"/>
            <a:ext cx="64008" cy="96012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45" name="Image 7" descr="icons/book_n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00600" y="4718304"/>
            <a:ext cx="246888" cy="246888"/>
          </a:xfrm>
          <a:prstGeom prst="rect">
            <a:avLst/>
          </a:prstGeom>
        </p:spPr>
      </p:pic>
      <p:sp>
        <p:nvSpPr>
          <p:cNvPr id="46" name="Text 36"/>
          <p:cNvSpPr/>
          <p:nvPr/>
        </p:nvSpPr>
        <p:spPr>
          <a:xfrm>
            <a:off x="5166360" y="4700016"/>
            <a:ext cx="2642616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Образование и карьера</a:t>
            </a:r>
            <a:endParaRPr lang="en-US" sz="1250" dirty="0"/>
          </a:p>
        </p:txBody>
      </p:sp>
      <p:sp>
        <p:nvSpPr>
          <p:cNvPr id="47" name="Text 37"/>
          <p:cNvSpPr/>
          <p:nvPr/>
        </p:nvSpPr>
        <p:spPr>
          <a:xfrm>
            <a:off x="4800600" y="5047488"/>
            <a:ext cx="3008376" cy="2468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Вузы, повышение квалификации, кадры</a:t>
            </a:r>
            <a:endParaRPr lang="en-US" sz="1050" dirty="0"/>
          </a:p>
        </p:txBody>
      </p:sp>
      <p:sp>
        <p:nvSpPr>
          <p:cNvPr id="48" name="Shape 38"/>
          <p:cNvSpPr/>
          <p:nvPr/>
        </p:nvSpPr>
        <p:spPr>
          <a:xfrm>
            <a:off x="8247888" y="4498848"/>
            <a:ext cx="3483864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49" name="Shape 39"/>
          <p:cNvSpPr/>
          <p:nvPr/>
        </p:nvSpPr>
        <p:spPr>
          <a:xfrm>
            <a:off x="8247888" y="4498848"/>
            <a:ext cx="64008" cy="96012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50" name="Image 8" descr="icons/comments_n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03920" y="4718304"/>
            <a:ext cx="246888" cy="246888"/>
          </a:xfrm>
          <a:prstGeom prst="rect">
            <a:avLst/>
          </a:prstGeom>
        </p:spPr>
      </p:pic>
      <p:sp>
        <p:nvSpPr>
          <p:cNvPr id="51" name="Text 40"/>
          <p:cNvSpPr/>
          <p:nvPr/>
        </p:nvSpPr>
        <p:spPr>
          <a:xfrm>
            <a:off x="8869680" y="4700016"/>
            <a:ext cx="2642616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Интервью</a:t>
            </a:r>
            <a:endParaRPr lang="en-US" sz="1250" dirty="0"/>
          </a:p>
        </p:txBody>
      </p:sp>
      <p:sp>
        <p:nvSpPr>
          <p:cNvPr id="52" name="Text 41"/>
          <p:cNvSpPr/>
          <p:nvPr/>
        </p:nvSpPr>
        <p:spPr>
          <a:xfrm>
            <a:off x="8503920" y="5047488"/>
            <a:ext cx="3008376" cy="2468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ru-RU" sz="1050" dirty="0">
                <a:solidFill>
                  <a:srgbClr val="3A4A55"/>
                </a:solidFill>
                <a:latin typeface="Segoe UI" panose="020B0502040204020203" pitchFamily="34" charset="0"/>
                <a:cs typeface="Segoe UI" panose="020B0502040204020203" pitchFamily="34" charset="-120"/>
              </a:rPr>
              <a:t>Эксклюзивы от первых лиц и экспертов отрасли</a:t>
            </a:r>
            <a:endParaRPr lang="en-US" sz="1050" dirty="0"/>
          </a:p>
        </p:txBody>
      </p:sp>
      <p:sp>
        <p:nvSpPr>
          <p:cNvPr id="53" name="Shape 42"/>
          <p:cNvSpPr/>
          <p:nvPr/>
        </p:nvSpPr>
        <p:spPr>
          <a:xfrm>
            <a:off x="841248" y="5596128"/>
            <a:ext cx="10506456" cy="603504"/>
          </a:xfrm>
          <a:prstGeom prst="rect">
            <a:avLst/>
          </a:prstGeom>
          <a:solidFill>
            <a:srgbClr val="FDF0E4"/>
          </a:solidFill>
        </p:spPr>
        <p:txBody>
          <a:bodyPr/>
          <a:lstStyle/>
          <a:p>
            <a:endParaRPr lang="ru-RU"/>
          </a:p>
        </p:txBody>
      </p:sp>
      <p:sp>
        <p:nvSpPr>
          <p:cNvPr id="54" name="Shape 43"/>
          <p:cNvSpPr/>
          <p:nvPr/>
        </p:nvSpPr>
        <p:spPr>
          <a:xfrm>
            <a:off x="841248" y="5596128"/>
            <a:ext cx="64008" cy="60350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55" name="Text 44"/>
          <p:cNvSpPr/>
          <p:nvPr/>
        </p:nvSpPr>
        <p:spPr>
          <a:xfrm>
            <a:off x="1115568" y="5596128"/>
            <a:ext cx="9957816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Что меняется с августа: 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открывается раздел «Аналитика», «Питомцы» переезжают на отдельный сайт, у «Зообизнеса» появляются подрубрики. Рекламные места распределяются заново — осенние позиции бронируются уже сейчас.</a:t>
            </a:r>
            <a:endParaRPr lang="en-US" sz="1150" dirty="0"/>
          </a:p>
        </p:txBody>
      </p:sp>
      <p:sp>
        <p:nvSpPr>
          <p:cNvPr id="56" name="Shape 45"/>
          <p:cNvSpPr/>
          <p:nvPr/>
        </p:nvSpPr>
        <p:spPr>
          <a:xfrm>
            <a:off x="841248" y="6382512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57" name="Text 46"/>
          <p:cNvSpPr/>
          <p:nvPr/>
        </p:nvSpPr>
        <p:spPr>
          <a:xfrm>
            <a:off x="841248" y="649224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6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ВЕТЕРИНАРИЯ И ЖИЗНЬ</a:t>
            </a:r>
            <a:r>
              <a:rPr lang="en-US" sz="950" kern="0" spc="6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·  МЕДИАКИТ 2026</a:t>
            </a:r>
            <a:endParaRPr lang="en-US" sz="950" dirty="0"/>
          </a:p>
        </p:txBody>
      </p:sp>
      <p:sp>
        <p:nvSpPr>
          <p:cNvPr id="58" name="Text 47"/>
          <p:cNvSpPr/>
          <p:nvPr/>
        </p:nvSpPr>
        <p:spPr>
          <a:xfrm>
            <a:off x="10707624" y="6455664"/>
            <a:ext cx="64008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6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" y="566928"/>
            <a:ext cx="68580" cy="3108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1042416" y="566928"/>
            <a:ext cx="82296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6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КОНТЕКСТ · РЫНОК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9884664" y="274320"/>
            <a:ext cx="14630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2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06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41248" y="932688"/>
            <a:ext cx="1005840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6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Рынок раст</a:t>
            </a:r>
            <a:r>
              <a:rPr lang="ru-RU" altLang="en-US" sz="26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26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 быстрее, </a:t>
            </a:r>
            <a:r>
              <a:rPr lang="en-US" sz="26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чем его успевают изучать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841248" y="1591056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841248" y="1719072"/>
            <a:ext cx="10515600" cy="5120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Ветеринарная фарма и зообизнес растут двузначными темпами. Новых препаратов, кормов и сервисов выходит больше, чем специалист успевает изучить самостоятельно, поэтому выбор он делает в пользу того, о ч</a:t>
            </a:r>
            <a:r>
              <a:rPr lang="ru-RU" alt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 прочитал в источнике, которому доверяет.</a:t>
            </a:r>
            <a:endParaRPr lang="en-US" sz="1200" dirty="0"/>
          </a:p>
        </p:txBody>
      </p:sp>
      <p:graphicFrame>
        <p:nvGraphicFramePr>
          <p:cNvPr id="8" name="Chart 0"/>
          <p:cNvGraphicFramePr/>
          <p:nvPr/>
        </p:nvGraphicFramePr>
        <p:xfrm>
          <a:off x="841248" y="2377440"/>
          <a:ext cx="5943600" cy="278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9" name="Text 6"/>
          <p:cNvSpPr/>
          <p:nvPr/>
        </p:nvSpPr>
        <p:spPr>
          <a:xfrm>
            <a:off x="841248" y="5193792"/>
            <a:ext cx="5943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Объ</a:t>
            </a:r>
            <a:r>
              <a:rPr lang="ru-RU" altLang="en-US" sz="1050" i="1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50" i="1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 рынка по итогам 2025 года, млрд ₽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7040880" y="2377440"/>
            <a:ext cx="4306824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1" name="Shape 8"/>
          <p:cNvSpPr/>
          <p:nvPr/>
        </p:nvSpPr>
        <p:spPr>
          <a:xfrm>
            <a:off x="7040880" y="2377440"/>
            <a:ext cx="64008" cy="621792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12" name="Text 9"/>
          <p:cNvSpPr/>
          <p:nvPr/>
        </p:nvSpPr>
        <p:spPr>
          <a:xfrm>
            <a:off x="7278624" y="2377440"/>
            <a:ext cx="1371600" cy="6217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+15,8%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8705088" y="2377440"/>
            <a:ext cx="2432304" cy="6217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рост рынка зоотоваров за год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7040880" y="3108960"/>
            <a:ext cx="4306824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5" name="Shape 12"/>
          <p:cNvSpPr/>
          <p:nvPr/>
        </p:nvSpPr>
        <p:spPr>
          <a:xfrm>
            <a:off x="7040880" y="3108960"/>
            <a:ext cx="64008" cy="621792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16" name="Text 13"/>
          <p:cNvSpPr/>
          <p:nvPr/>
        </p:nvSpPr>
        <p:spPr>
          <a:xfrm>
            <a:off x="7278624" y="3108960"/>
            <a:ext cx="1371600" cy="6217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+12%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8705088" y="3108960"/>
            <a:ext cx="2432304" cy="6217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рост рынка ветеринарных препаратов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7040880" y="3840480"/>
            <a:ext cx="4306824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9" name="Shape 16"/>
          <p:cNvSpPr/>
          <p:nvPr/>
        </p:nvSpPr>
        <p:spPr>
          <a:xfrm>
            <a:off x="7040880" y="3840480"/>
            <a:ext cx="64008" cy="621792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20" name="Text 17"/>
          <p:cNvSpPr/>
          <p:nvPr/>
        </p:nvSpPr>
        <p:spPr>
          <a:xfrm>
            <a:off x="7278624" y="3840480"/>
            <a:ext cx="1371600" cy="6217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+17,7%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8705088" y="3840480"/>
            <a:ext cx="2432304" cy="6217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рост розничных продаж ветпрепаратов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7040880" y="4572000"/>
            <a:ext cx="4306824" cy="621792"/>
          </a:xfrm>
          <a:prstGeom prst="rect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23" name="Shape 20"/>
          <p:cNvSpPr/>
          <p:nvPr/>
        </p:nvSpPr>
        <p:spPr>
          <a:xfrm>
            <a:off x="7040880" y="4572000"/>
            <a:ext cx="64008" cy="621792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24" name="Text 21"/>
          <p:cNvSpPr/>
          <p:nvPr/>
        </p:nvSpPr>
        <p:spPr>
          <a:xfrm>
            <a:off x="7278624" y="4572000"/>
            <a:ext cx="1371600" cy="6217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≈200</a:t>
            </a:r>
            <a:endParaRPr lang="en-US" sz="1800" dirty="0"/>
          </a:p>
        </p:txBody>
      </p:sp>
      <p:sp>
        <p:nvSpPr>
          <p:cNvPr id="25" name="Text 22"/>
          <p:cNvSpPr/>
          <p:nvPr/>
        </p:nvSpPr>
        <p:spPr>
          <a:xfrm>
            <a:off x="8705088" y="4572000"/>
            <a:ext cx="2432304" cy="6217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млрд ₽ — прогноз объ</a:t>
            </a:r>
            <a:r>
              <a:rPr lang="ru-RU" altLang="en-US" sz="105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5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ма рынка ветфармы к 2030 году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841248" y="5532120"/>
            <a:ext cx="10506456" cy="658368"/>
          </a:xfrm>
          <a:prstGeom prst="rect">
            <a:avLst/>
          </a:prstGeom>
          <a:solidFill>
            <a:srgbClr val="FDF0E4"/>
          </a:solidFill>
        </p:spPr>
        <p:txBody>
          <a:bodyPr/>
          <a:lstStyle/>
          <a:p>
            <a:endParaRPr lang="ru-RU"/>
          </a:p>
        </p:txBody>
      </p:sp>
      <p:sp>
        <p:nvSpPr>
          <p:cNvPr id="27" name="Shape 24"/>
          <p:cNvSpPr/>
          <p:nvPr/>
        </p:nvSpPr>
        <p:spPr>
          <a:xfrm>
            <a:off x="841248" y="5532120"/>
            <a:ext cx="64008" cy="65836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28" name="Text 25"/>
          <p:cNvSpPr/>
          <p:nvPr/>
        </p:nvSpPr>
        <p:spPr>
          <a:xfrm>
            <a:off x="1115568" y="5532120"/>
            <a:ext cx="9957816" cy="6583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Обязательная маркировка сельхозживотных 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вводится поэтапно до 2029 года и переводит уч</a:t>
            </a:r>
            <a:r>
              <a:rPr lang="ru-RU" alt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 поголовья, обработок и препаратов в электронный вид. Требования к документам и схемам меняются, а вместе с ними</a:t>
            </a:r>
            <a:r>
              <a:rPr lang="ru-RU" alt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 критерии выбора поставщика.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841248" y="6382512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30" name="Text 27"/>
          <p:cNvSpPr/>
          <p:nvPr/>
        </p:nvSpPr>
        <p:spPr>
          <a:xfrm>
            <a:off x="841248" y="649224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6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ВЕТЕРИНАРИЯ И ЖИЗНЬ</a:t>
            </a:r>
            <a:r>
              <a:rPr lang="en-US" sz="950" kern="0" spc="6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·  МЕДИАКИТ 2026</a:t>
            </a:r>
            <a:endParaRPr lang="en-US" sz="950" dirty="0"/>
          </a:p>
        </p:txBody>
      </p:sp>
      <p:sp>
        <p:nvSpPr>
          <p:cNvPr id="31" name="Text 28"/>
          <p:cNvSpPr/>
          <p:nvPr/>
        </p:nvSpPr>
        <p:spPr>
          <a:xfrm>
            <a:off x="10707624" y="6455664"/>
            <a:ext cx="64008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7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" y="566928"/>
            <a:ext cx="68580" cy="3108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1042416" y="566928"/>
            <a:ext cx="82296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6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КОНТЕКСТ · РЕШЕНИЕ О ЗАКУПКЕ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9884664" y="274320"/>
            <a:ext cx="14630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2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07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41248" y="932688"/>
            <a:ext cx="1005840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6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Закупку согласуют </a:t>
            </a:r>
            <a:r>
              <a:rPr lang="en-US" sz="26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пять специалистов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841248" y="1591056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841248" y="1719072"/>
            <a:ext cx="10515600" cy="5120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 хозяйстве и на производстве закупку согласует не один человек: у каждого участника своя зона ответственности и свой аргумент. Убедить нужно всех пятерых — и каждый из них читает отраслевую прессу.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841248" y="2432304"/>
            <a:ext cx="1962302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9" name="Shape 7"/>
          <p:cNvSpPr/>
          <p:nvPr/>
        </p:nvSpPr>
        <p:spPr>
          <a:xfrm>
            <a:off x="841248" y="2432304"/>
            <a:ext cx="1962302" cy="6400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10" name="Text 8"/>
          <p:cNvSpPr/>
          <p:nvPr/>
        </p:nvSpPr>
        <p:spPr>
          <a:xfrm>
            <a:off x="1060704" y="2651760"/>
            <a:ext cx="54864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1</a:t>
            </a:r>
            <a:endParaRPr lang="en-US" sz="2600" dirty="0"/>
          </a:p>
        </p:txBody>
      </p:sp>
      <p:pic>
        <p:nvPicPr>
          <p:cNvPr id="11" name="Image 0" descr="icons/flask_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54910" y="2706624"/>
            <a:ext cx="292608" cy="292608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060704" y="3218688"/>
            <a:ext cx="152339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3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Ветеринарный врач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060704" y="3803904"/>
            <a:ext cx="1523390" cy="106070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Первым сталкивается с задачей: пад</a:t>
            </a:r>
            <a:r>
              <a:rPr lang="ru-RU" alt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ж, схема обработок, устойчивость к препарату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 rot="5400000">
            <a:off x="2844698" y="3630168"/>
            <a:ext cx="91440" cy="164592"/>
          </a:xfrm>
          <a:prstGeom prst="triangle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15" name="Shape 12"/>
          <p:cNvSpPr/>
          <p:nvPr/>
        </p:nvSpPr>
        <p:spPr>
          <a:xfrm>
            <a:off x="2977286" y="2432304"/>
            <a:ext cx="1962302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6" name="Shape 13"/>
          <p:cNvSpPr/>
          <p:nvPr/>
        </p:nvSpPr>
        <p:spPr>
          <a:xfrm>
            <a:off x="2977286" y="2432304"/>
            <a:ext cx="1962302" cy="6400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17" name="Text 14"/>
          <p:cNvSpPr/>
          <p:nvPr/>
        </p:nvSpPr>
        <p:spPr>
          <a:xfrm>
            <a:off x="3196742" y="2651760"/>
            <a:ext cx="54864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2</a:t>
            </a:r>
            <a:endParaRPr lang="en-US" sz="2600" dirty="0"/>
          </a:p>
        </p:txBody>
      </p:sp>
      <p:pic>
        <p:nvPicPr>
          <p:cNvPr id="18" name="Image 1" descr="icons/cow_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0949" y="2706624"/>
            <a:ext cx="292608" cy="292608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3196742" y="3218688"/>
            <a:ext cx="152339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3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Зоотехник или технолог</a:t>
            </a:r>
            <a:endParaRPr lang="en-US" sz="1300" dirty="0"/>
          </a:p>
        </p:txBody>
      </p:sp>
      <p:sp>
        <p:nvSpPr>
          <p:cNvPr id="20" name="Text 16"/>
          <p:cNvSpPr/>
          <p:nvPr/>
        </p:nvSpPr>
        <p:spPr>
          <a:xfrm>
            <a:off x="3196742" y="3803904"/>
            <a:ext cx="1523390" cy="106070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Считает экономику решения: привесы, надои, себестоимость продукции</a:t>
            </a:r>
            <a:endParaRPr lang="en-US" sz="1050" dirty="0"/>
          </a:p>
        </p:txBody>
      </p:sp>
      <p:sp>
        <p:nvSpPr>
          <p:cNvPr id="21" name="Shape 17"/>
          <p:cNvSpPr/>
          <p:nvPr/>
        </p:nvSpPr>
        <p:spPr>
          <a:xfrm rot="5400000">
            <a:off x="4980737" y="3630168"/>
            <a:ext cx="91440" cy="164592"/>
          </a:xfrm>
          <a:prstGeom prst="triangle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22" name="Shape 18"/>
          <p:cNvSpPr/>
          <p:nvPr/>
        </p:nvSpPr>
        <p:spPr>
          <a:xfrm>
            <a:off x="5113325" y="2432304"/>
            <a:ext cx="1962302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3" name="Shape 19"/>
          <p:cNvSpPr/>
          <p:nvPr/>
        </p:nvSpPr>
        <p:spPr>
          <a:xfrm>
            <a:off x="5113325" y="2432304"/>
            <a:ext cx="1962302" cy="6400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24" name="Text 20"/>
          <p:cNvSpPr/>
          <p:nvPr/>
        </p:nvSpPr>
        <p:spPr>
          <a:xfrm>
            <a:off x="5332781" y="2651760"/>
            <a:ext cx="54864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3</a:t>
            </a:r>
            <a:endParaRPr lang="en-US" sz="2600" dirty="0"/>
          </a:p>
        </p:txBody>
      </p:sp>
      <p:pic>
        <p:nvPicPr>
          <p:cNvPr id="25" name="Image 2" descr="icons/shield_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6987" y="2706624"/>
            <a:ext cx="292608" cy="292608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5332781" y="3218688"/>
            <a:ext cx="152339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3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Специалист по качеству</a:t>
            </a:r>
            <a:endParaRPr lang="en-US" sz="1300" dirty="0"/>
          </a:p>
        </p:txBody>
      </p:sp>
      <p:sp>
        <p:nvSpPr>
          <p:cNvPr id="27" name="Text 22"/>
          <p:cNvSpPr/>
          <p:nvPr/>
        </p:nvSpPr>
        <p:spPr>
          <a:xfrm>
            <a:off x="5332781" y="3803904"/>
            <a:ext cx="1523390" cy="106070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Проверяет регистрацию препарата и комплект документов поставщика</a:t>
            </a:r>
            <a:endParaRPr lang="en-US" sz="1050" dirty="0"/>
          </a:p>
        </p:txBody>
      </p:sp>
      <p:sp>
        <p:nvSpPr>
          <p:cNvPr id="28" name="Shape 23"/>
          <p:cNvSpPr/>
          <p:nvPr/>
        </p:nvSpPr>
        <p:spPr>
          <a:xfrm rot="5400000">
            <a:off x="7116775" y="3630168"/>
            <a:ext cx="91440" cy="164592"/>
          </a:xfrm>
          <a:prstGeom prst="triangle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29" name="Shape 24"/>
          <p:cNvSpPr/>
          <p:nvPr/>
        </p:nvSpPr>
        <p:spPr>
          <a:xfrm>
            <a:off x="7249363" y="2432304"/>
            <a:ext cx="1962302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0" name="Shape 25"/>
          <p:cNvSpPr/>
          <p:nvPr/>
        </p:nvSpPr>
        <p:spPr>
          <a:xfrm>
            <a:off x="7249363" y="2432304"/>
            <a:ext cx="1962302" cy="6400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1" name="Text 26"/>
          <p:cNvSpPr/>
          <p:nvPr/>
        </p:nvSpPr>
        <p:spPr>
          <a:xfrm>
            <a:off x="7468819" y="2651760"/>
            <a:ext cx="54864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4</a:t>
            </a:r>
            <a:endParaRPr lang="en-US" sz="2600" dirty="0"/>
          </a:p>
        </p:txBody>
      </p:sp>
      <p:pic>
        <p:nvPicPr>
          <p:cNvPr id="32" name="Image 3" descr="icons/crown_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3026" y="2706624"/>
            <a:ext cx="292608" cy="292608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7468819" y="3218688"/>
            <a:ext cx="152339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3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Руководитель хозяйства</a:t>
            </a:r>
            <a:endParaRPr lang="en-US" sz="1300" dirty="0"/>
          </a:p>
        </p:txBody>
      </p:sp>
      <p:sp>
        <p:nvSpPr>
          <p:cNvPr id="34" name="Text 28"/>
          <p:cNvSpPr/>
          <p:nvPr/>
        </p:nvSpPr>
        <p:spPr>
          <a:xfrm>
            <a:off x="7468819" y="3803904"/>
            <a:ext cx="1523390" cy="106070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Утверждает бюджет и сравнивает поставщиков между собой</a:t>
            </a:r>
            <a:endParaRPr lang="en-US" sz="1050" dirty="0"/>
          </a:p>
        </p:txBody>
      </p:sp>
      <p:sp>
        <p:nvSpPr>
          <p:cNvPr id="35" name="Shape 29"/>
          <p:cNvSpPr/>
          <p:nvPr/>
        </p:nvSpPr>
        <p:spPr>
          <a:xfrm rot="5400000">
            <a:off x="9252814" y="3630168"/>
            <a:ext cx="91440" cy="164592"/>
          </a:xfrm>
          <a:prstGeom prst="triangle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6" name="Shape 30"/>
          <p:cNvSpPr/>
          <p:nvPr/>
        </p:nvSpPr>
        <p:spPr>
          <a:xfrm>
            <a:off x="9385402" y="2432304"/>
            <a:ext cx="1962302" cy="2560320"/>
          </a:xfrm>
          <a:prstGeom prst="rect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37" name="Shape 31"/>
          <p:cNvSpPr/>
          <p:nvPr/>
        </p:nvSpPr>
        <p:spPr>
          <a:xfrm>
            <a:off x="9385402" y="2432304"/>
            <a:ext cx="1962302" cy="6400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8" name="Text 32"/>
          <p:cNvSpPr/>
          <p:nvPr/>
        </p:nvSpPr>
        <p:spPr>
          <a:xfrm>
            <a:off x="9604858" y="2651760"/>
            <a:ext cx="54864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9B37A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5</a:t>
            </a:r>
            <a:endParaRPr lang="en-US" sz="2600" dirty="0"/>
          </a:p>
        </p:txBody>
      </p:sp>
      <p:pic>
        <p:nvPicPr>
          <p:cNvPr id="39" name="Image 4" descr="icons/landmark_w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9064" y="2706624"/>
            <a:ext cx="292608" cy="292608"/>
          </a:xfrm>
          <a:prstGeom prst="rect">
            <a:avLst/>
          </a:prstGeom>
        </p:spPr>
      </p:pic>
      <p:sp>
        <p:nvSpPr>
          <p:cNvPr id="40" name="Text 33"/>
          <p:cNvSpPr/>
          <p:nvPr/>
        </p:nvSpPr>
        <p:spPr>
          <a:xfrm>
            <a:off x="9604858" y="3218688"/>
            <a:ext cx="152339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Инспектор госветслужбы</a:t>
            </a:r>
            <a:endParaRPr lang="en-US" sz="1300" dirty="0"/>
          </a:p>
        </p:txBody>
      </p:sp>
      <p:sp>
        <p:nvSpPr>
          <p:cNvPr id="41" name="Text 34"/>
          <p:cNvSpPr/>
          <p:nvPr/>
        </p:nvSpPr>
        <p:spPr>
          <a:xfrm>
            <a:off x="9604858" y="3803904"/>
            <a:ext cx="1523390" cy="106070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Зада</a:t>
            </a:r>
            <a:r>
              <a:rPr lang="ru-RU" altLang="en-US" sz="105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050" dirty="0">
                <a:solidFill>
                  <a:srgbClr val="C9DCE9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т требования, в рамках которых решение вообще возможно</a:t>
            </a:r>
            <a:endParaRPr lang="en-US" sz="1050" dirty="0"/>
          </a:p>
        </p:txBody>
      </p:sp>
      <p:sp>
        <p:nvSpPr>
          <p:cNvPr id="42" name="Shape 35"/>
          <p:cNvSpPr/>
          <p:nvPr/>
        </p:nvSpPr>
        <p:spPr>
          <a:xfrm>
            <a:off x="841248" y="5138928"/>
            <a:ext cx="10506456" cy="621792"/>
          </a:xfrm>
          <a:prstGeom prst="rect">
            <a:avLst/>
          </a:prstGeom>
          <a:solidFill>
            <a:srgbClr val="FDF0E4"/>
          </a:solidFill>
        </p:spPr>
        <p:txBody>
          <a:bodyPr/>
          <a:lstStyle/>
          <a:p>
            <a:endParaRPr lang="ru-RU"/>
          </a:p>
        </p:txBody>
      </p:sp>
      <p:sp>
        <p:nvSpPr>
          <p:cNvPr id="43" name="Shape 36"/>
          <p:cNvSpPr/>
          <p:nvPr/>
        </p:nvSpPr>
        <p:spPr>
          <a:xfrm>
            <a:off x="841248" y="5138928"/>
            <a:ext cx="64008" cy="621792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44" name="Text 37"/>
          <p:cNvSpPr/>
          <p:nvPr/>
        </p:nvSpPr>
        <p:spPr>
          <a:xfrm>
            <a:off x="1115568" y="5138928"/>
            <a:ext cx="9957816" cy="6217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Одна публикация работает на всю цепочку: </a:t>
            </a:r>
            <a:r>
              <a:rPr lang="ru-RU" sz="1150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</a:t>
            </a:r>
            <a:r>
              <a:rPr lang="en-US" sz="1150" dirty="0" err="1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врач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находит е</a:t>
            </a:r>
            <a:r>
              <a:rPr lang="ru-RU" alt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в поиске по своей задаче, зоотехник видит экономику, специалист по качеству — регистрационные данные, руководитель — репутацию, инспектор — соответствие нормам.</a:t>
            </a:r>
            <a:endParaRPr lang="en-US" sz="1150" dirty="0"/>
          </a:p>
        </p:txBody>
      </p:sp>
      <p:sp>
        <p:nvSpPr>
          <p:cNvPr id="45" name="Text 38"/>
          <p:cNvSpPr/>
          <p:nvPr/>
        </p:nvSpPr>
        <p:spPr>
          <a:xfrm>
            <a:off x="841248" y="5888736"/>
            <a:ext cx="10506456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Материал, прошедший редакционную проверку, снимает часть вопросов ещ</a:t>
            </a:r>
            <a:r>
              <a:rPr lang="ru-RU" altLang="en-US" sz="1150" i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50" i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до встречи с поставщиком.</a:t>
            </a:r>
            <a:endParaRPr lang="en-US" sz="1150" dirty="0"/>
          </a:p>
        </p:txBody>
      </p:sp>
      <p:sp>
        <p:nvSpPr>
          <p:cNvPr id="46" name="Shape 39"/>
          <p:cNvSpPr/>
          <p:nvPr/>
        </p:nvSpPr>
        <p:spPr>
          <a:xfrm>
            <a:off x="841248" y="6382512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47" name="Text 40"/>
          <p:cNvSpPr/>
          <p:nvPr/>
        </p:nvSpPr>
        <p:spPr>
          <a:xfrm>
            <a:off x="841248" y="649224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6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ВЕТЕРИНАРИЯ И ЖИЗНЬ</a:t>
            </a:r>
            <a:r>
              <a:rPr lang="en-US" sz="950" kern="0" spc="6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·  МЕДИАКИТ 2026</a:t>
            </a:r>
            <a:endParaRPr lang="en-US" sz="950" dirty="0"/>
          </a:p>
        </p:txBody>
      </p:sp>
      <p:sp>
        <p:nvSpPr>
          <p:cNvPr id="48" name="Text 41"/>
          <p:cNvSpPr/>
          <p:nvPr/>
        </p:nvSpPr>
        <p:spPr>
          <a:xfrm>
            <a:off x="10707624" y="6455664"/>
            <a:ext cx="64008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8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1248" y="566928"/>
            <a:ext cx="68580" cy="310896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" name="Text 1"/>
          <p:cNvSpPr/>
          <p:nvPr/>
        </p:nvSpPr>
        <p:spPr>
          <a:xfrm>
            <a:off x="1042416" y="566928"/>
            <a:ext cx="82296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60" dirty="0">
                <a:solidFill>
                  <a:srgbClr val="6E8494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КОНТЕКСТ · ДОВЕРИЕ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9884664" y="274320"/>
            <a:ext cx="146304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4200" b="1" dirty="0">
                <a:solidFill>
                  <a:srgbClr val="EDF2F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08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41248" y="932688"/>
            <a:ext cx="10058400" cy="566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Специалист верит тому, </a:t>
            </a:r>
            <a:r>
              <a:rPr lang="en-US" sz="2500" b="1" dirty="0">
                <a:solidFill>
                  <a:srgbClr val="F6893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что подтверждено практикой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841248" y="1591056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841248" y="1719072"/>
            <a:ext cx="10515600" cy="5120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Ветеринарная аудитория сверяет любое утверждение с первоисточником. Редакция работает с ведомствами, наукой и хозяйствами напрямую, поэтому материал компании выходит в том же окружении — и читается с тем же доверием.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841248" y="2322576"/>
            <a:ext cx="6720840" cy="987552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9" name="Shape 7"/>
          <p:cNvSpPr/>
          <p:nvPr/>
        </p:nvSpPr>
        <p:spPr>
          <a:xfrm>
            <a:off x="841248" y="2322576"/>
            <a:ext cx="64008" cy="987552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10" name="Image 0" descr="icons/landmark_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7280" y="2542032"/>
            <a:ext cx="246888" cy="24688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463040" y="2523744"/>
            <a:ext cx="5879592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Регулятор и государственные институты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1097280" y="2871216"/>
            <a:ext cx="6245352" cy="2743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Россельхознадзор и подведомственные НИИ, Минсельхоз России, региональные ветеринарные службы — первоисточник по эпизоотии и требованиям надзора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841248" y="3419856"/>
            <a:ext cx="6720840" cy="987552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4" name="Shape 11"/>
          <p:cNvSpPr/>
          <p:nvPr/>
        </p:nvSpPr>
        <p:spPr>
          <a:xfrm>
            <a:off x="841248" y="3419856"/>
            <a:ext cx="64008" cy="987552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15" name="Image 1" descr="icons/flask_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3639312"/>
            <a:ext cx="246888" cy="246888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463040" y="3621024"/>
            <a:ext cx="5879592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Наука и высшая школа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1097280" y="3968496"/>
            <a:ext cx="6245352" cy="2743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МГАВМ</a:t>
            </a:r>
            <a:r>
              <a:rPr lang="ru-RU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иБ — МВА</a:t>
            </a: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имени К. И. Скрябина, СПбГУВМ, РУДН и профильные НИИ — комментарии по вакцинам, диагностике и биобезопасности</a:t>
            </a:r>
            <a:endParaRPr lang="en-US" sz="1050" dirty="0"/>
          </a:p>
        </p:txBody>
      </p:sp>
      <p:sp>
        <p:nvSpPr>
          <p:cNvPr id="18" name="Shape 14"/>
          <p:cNvSpPr/>
          <p:nvPr/>
        </p:nvSpPr>
        <p:spPr>
          <a:xfrm>
            <a:off x="841248" y="4517136"/>
            <a:ext cx="6720840" cy="987552"/>
          </a:xfrm>
          <a:prstGeom prst="rect">
            <a:avLst/>
          </a:prstGeom>
          <a:solidFill>
            <a:srgbClr val="FFFFFF"/>
          </a:solidFill>
          <a:ln w="12700">
            <a:solidFill>
              <a:srgbClr val="DBE4EC"/>
            </a:solidFill>
            <a:prstDash val="solid"/>
          </a:ln>
          <a:effectLst>
            <a:outerShdw blurRad="88900" dist="25400" dir="5400000" algn="bl" rotWithShape="0">
              <a:srgbClr val="93A9B8">
                <a:alpha val="16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9" name="Shape 15"/>
          <p:cNvSpPr/>
          <p:nvPr/>
        </p:nvSpPr>
        <p:spPr>
          <a:xfrm>
            <a:off x="841248" y="4517136"/>
            <a:ext cx="64008" cy="987552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pic>
        <p:nvPicPr>
          <p:cNvPr id="20" name="Image 2" descr="icons/users_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4736592"/>
            <a:ext cx="246888" cy="246888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463040" y="4718304"/>
            <a:ext cx="5879592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Практикующее сообщество</a:t>
            </a:r>
            <a:endParaRPr lang="en-US" sz="1250" dirty="0"/>
          </a:p>
        </p:txBody>
      </p:sp>
      <p:sp>
        <p:nvSpPr>
          <p:cNvPr id="22" name="Text 17"/>
          <p:cNvSpPr/>
          <p:nvPr/>
        </p:nvSpPr>
        <p:spPr>
          <a:xfrm>
            <a:off x="1097280" y="5065776"/>
            <a:ext cx="6245352" cy="2743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0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Главные ветврачи хозяйств, руководители клиник и специалисты производств — проверка любого материала практикой</a:t>
            </a:r>
            <a:endParaRPr lang="en-US" sz="1050" dirty="0"/>
          </a:p>
        </p:txBody>
      </p:sp>
      <p:sp>
        <p:nvSpPr>
          <p:cNvPr id="23" name="Shape 18"/>
          <p:cNvSpPr/>
          <p:nvPr/>
        </p:nvSpPr>
        <p:spPr>
          <a:xfrm>
            <a:off x="7863840" y="2322576"/>
            <a:ext cx="3483864" cy="3182112"/>
          </a:xfrm>
          <a:prstGeom prst="rect">
            <a:avLst/>
          </a:prstGeom>
          <a:solidFill>
            <a:srgbClr val="004C73"/>
          </a:solidFill>
        </p:spPr>
        <p:txBody>
          <a:bodyPr/>
          <a:lstStyle/>
          <a:p>
            <a:endParaRPr lang="ru-RU"/>
          </a:p>
        </p:txBody>
      </p:sp>
      <p:sp>
        <p:nvSpPr>
          <p:cNvPr id="24" name="Shape 19"/>
          <p:cNvSpPr/>
          <p:nvPr/>
        </p:nvSpPr>
        <p:spPr>
          <a:xfrm>
            <a:off x="7863840" y="2322576"/>
            <a:ext cx="3483864" cy="64008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25" name="Text 20"/>
          <p:cNvSpPr/>
          <p:nvPr/>
        </p:nvSpPr>
        <p:spPr>
          <a:xfrm>
            <a:off x="8119872" y="2523744"/>
            <a:ext cx="2971800" cy="60350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Среди компаний, </a:t>
            </a:r>
            <a:r>
              <a:rPr lang="ru-RU" sz="1200" b="1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которые уже работают с нами</a:t>
            </a:r>
            <a:endParaRPr lang="en-US" sz="1200" dirty="0"/>
          </a:p>
        </p:txBody>
      </p:sp>
      <p:sp>
        <p:nvSpPr>
          <p:cNvPr id="26" name="Shape 21"/>
          <p:cNvSpPr/>
          <p:nvPr/>
        </p:nvSpPr>
        <p:spPr>
          <a:xfrm>
            <a:off x="8119872" y="3360420"/>
            <a:ext cx="109728" cy="3200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27" name="Text 22"/>
          <p:cNvSpPr/>
          <p:nvPr/>
        </p:nvSpPr>
        <p:spPr>
          <a:xfrm>
            <a:off x="8339328" y="3218688"/>
            <a:ext cx="278892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ГК ВИК</a:t>
            </a:r>
            <a:endParaRPr lang="ru-RU" altLang="en-US" sz="1150" dirty="0">
              <a:solidFill>
                <a:srgbClr val="E4EEF5"/>
              </a:solidFill>
              <a:latin typeface="Segoe UI" panose="020B0502040204020203" pitchFamily="34" charset="0"/>
              <a:ea typeface="Segoe UI" panose="020B0502040204020203" pitchFamily="34" charset="-122"/>
              <a:cs typeface="Segoe UI" panose="020B0502040204020203" pitchFamily="34" charset="-120"/>
            </a:endParaRPr>
          </a:p>
        </p:txBody>
      </p:sp>
      <p:sp>
        <p:nvSpPr>
          <p:cNvPr id="28" name="Shape 23"/>
          <p:cNvSpPr/>
          <p:nvPr/>
        </p:nvSpPr>
        <p:spPr>
          <a:xfrm>
            <a:off x="8119872" y="3726180"/>
            <a:ext cx="109728" cy="3200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29" name="Text 24"/>
          <p:cNvSpPr/>
          <p:nvPr/>
        </p:nvSpPr>
        <p:spPr>
          <a:xfrm>
            <a:off x="8339328" y="3584448"/>
            <a:ext cx="278892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altLang="en-US" sz="115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«</a:t>
            </a:r>
            <a:r>
              <a:rPr lang="en-US" sz="115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НИТА-ФАРМ</a:t>
            </a:r>
            <a:r>
              <a:rPr lang="ru-RU" altLang="en-US" sz="115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»</a:t>
            </a:r>
            <a:endParaRPr lang="ru-RU" altLang="en-US" sz="1150" dirty="0">
              <a:solidFill>
                <a:srgbClr val="E4EEF5"/>
              </a:solidFill>
              <a:latin typeface="Segoe UI" panose="020B0502040204020203" pitchFamily="34" charset="0"/>
              <a:ea typeface="Segoe UI" panose="020B0502040204020203" pitchFamily="34" charset="-122"/>
              <a:cs typeface="Segoe UI" panose="020B0502040204020203" pitchFamily="34" charset="-120"/>
            </a:endParaRPr>
          </a:p>
        </p:txBody>
      </p:sp>
      <p:sp>
        <p:nvSpPr>
          <p:cNvPr id="30" name="Shape 25"/>
          <p:cNvSpPr/>
          <p:nvPr/>
        </p:nvSpPr>
        <p:spPr>
          <a:xfrm>
            <a:off x="8119872" y="4091940"/>
            <a:ext cx="109728" cy="3200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1" name="Text 26"/>
          <p:cNvSpPr/>
          <p:nvPr/>
        </p:nvSpPr>
        <p:spPr>
          <a:xfrm>
            <a:off x="8339328" y="3950208"/>
            <a:ext cx="278892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«Валта Пет Продактс»</a:t>
            </a:r>
            <a:endParaRPr lang="en-US" sz="1150" dirty="0"/>
          </a:p>
        </p:txBody>
      </p:sp>
      <p:sp>
        <p:nvSpPr>
          <p:cNvPr id="32" name="Shape 27"/>
          <p:cNvSpPr/>
          <p:nvPr/>
        </p:nvSpPr>
        <p:spPr>
          <a:xfrm>
            <a:off x="8119872" y="4457700"/>
            <a:ext cx="109728" cy="3200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3" name="Text 28"/>
          <p:cNvSpPr/>
          <p:nvPr/>
        </p:nvSpPr>
        <p:spPr>
          <a:xfrm>
            <a:off x="8339328" y="4315968"/>
            <a:ext cx="278892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«Мираторг»</a:t>
            </a:r>
            <a:endParaRPr lang="en-US" sz="1150" dirty="0"/>
          </a:p>
        </p:txBody>
      </p:sp>
      <p:sp>
        <p:nvSpPr>
          <p:cNvPr id="34" name="Shape 29"/>
          <p:cNvSpPr/>
          <p:nvPr/>
        </p:nvSpPr>
        <p:spPr>
          <a:xfrm>
            <a:off x="8119872" y="4823460"/>
            <a:ext cx="109728" cy="3200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5" name="Text 30"/>
          <p:cNvSpPr/>
          <p:nvPr/>
        </p:nvSpPr>
        <p:spPr>
          <a:xfrm>
            <a:off x="8339328" y="4681728"/>
            <a:ext cx="278892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1150" dirty="0">
                <a:solidFill>
                  <a:srgbClr val="E4EEF5"/>
                </a:solidFill>
                <a:latin typeface="Segoe UI" panose="020B0502040204020203" pitchFamily="34" charset="0"/>
                <a:cs typeface="Segoe UI" panose="020B0502040204020203" pitchFamily="34" charset="-120"/>
              </a:rPr>
              <a:t>АВЗ</a:t>
            </a:r>
            <a:endParaRPr lang="en-US" sz="1150" dirty="0"/>
          </a:p>
        </p:txBody>
      </p:sp>
      <p:sp>
        <p:nvSpPr>
          <p:cNvPr id="36" name="Shape 31"/>
          <p:cNvSpPr/>
          <p:nvPr/>
        </p:nvSpPr>
        <p:spPr>
          <a:xfrm>
            <a:off x="8119872" y="5189220"/>
            <a:ext cx="109728" cy="32004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37" name="Text 32"/>
          <p:cNvSpPr/>
          <p:nvPr/>
        </p:nvSpPr>
        <p:spPr>
          <a:xfrm>
            <a:off x="8339328" y="5047488"/>
            <a:ext cx="278892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4EEF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Отраслевые выставки и союзы</a:t>
            </a:r>
            <a:endParaRPr lang="en-US" sz="1150" dirty="0"/>
          </a:p>
        </p:txBody>
      </p:sp>
      <p:sp>
        <p:nvSpPr>
          <p:cNvPr id="38" name="Shape 33"/>
          <p:cNvSpPr/>
          <p:nvPr/>
        </p:nvSpPr>
        <p:spPr>
          <a:xfrm>
            <a:off x="841248" y="5669280"/>
            <a:ext cx="10506456" cy="548640"/>
          </a:xfrm>
          <a:prstGeom prst="rect">
            <a:avLst/>
          </a:prstGeom>
          <a:solidFill>
            <a:srgbClr val="FDF0E4"/>
          </a:solidFill>
        </p:spPr>
        <p:txBody>
          <a:bodyPr/>
          <a:lstStyle/>
          <a:p>
            <a:endParaRPr lang="ru-RU"/>
          </a:p>
        </p:txBody>
      </p:sp>
      <p:sp>
        <p:nvSpPr>
          <p:cNvPr id="39" name="Shape 34"/>
          <p:cNvSpPr/>
          <p:nvPr/>
        </p:nvSpPr>
        <p:spPr>
          <a:xfrm>
            <a:off x="841248" y="5669280"/>
            <a:ext cx="64008" cy="548640"/>
          </a:xfrm>
          <a:prstGeom prst="rect">
            <a:avLst/>
          </a:prstGeom>
          <a:solidFill>
            <a:srgbClr val="F68933"/>
          </a:solidFill>
        </p:spPr>
        <p:txBody>
          <a:bodyPr/>
          <a:lstStyle/>
          <a:p>
            <a:endParaRPr lang="ru-RU"/>
          </a:p>
        </p:txBody>
      </p:sp>
      <p:sp>
        <p:nvSpPr>
          <p:cNvPr id="40" name="Text 35"/>
          <p:cNvSpPr/>
          <p:nvPr/>
        </p:nvSpPr>
        <p:spPr>
          <a:xfrm>
            <a:off x="1115568" y="5669280"/>
            <a:ext cx="9957816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F2E38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Репутация издания переходит на бренд: 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рядом с позицией ведомства и комментарием уч</a:t>
            </a:r>
            <a:r>
              <a:rPr lang="ru-RU" alt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е</a:t>
            </a:r>
            <a:r>
              <a:rPr lang="en-US" sz="1150" dirty="0">
                <a:solidFill>
                  <a:srgbClr val="3A4A55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ного сообщение бренда воспринимается как часть отраслевой повестки, а не как реклама.</a:t>
            </a:r>
            <a:endParaRPr lang="en-US" sz="1150" dirty="0"/>
          </a:p>
        </p:txBody>
      </p:sp>
      <p:sp>
        <p:nvSpPr>
          <p:cNvPr id="41" name="Shape 36"/>
          <p:cNvSpPr/>
          <p:nvPr/>
        </p:nvSpPr>
        <p:spPr>
          <a:xfrm>
            <a:off x="841248" y="6382512"/>
            <a:ext cx="10506456" cy="10973"/>
          </a:xfrm>
          <a:prstGeom prst="rect">
            <a:avLst/>
          </a:prstGeom>
          <a:solidFill>
            <a:srgbClr val="DBE4EC"/>
          </a:solidFill>
        </p:spPr>
        <p:txBody>
          <a:bodyPr/>
          <a:lstStyle/>
          <a:p>
            <a:endParaRPr lang="ru-RU"/>
          </a:p>
        </p:txBody>
      </p:sp>
      <p:sp>
        <p:nvSpPr>
          <p:cNvPr id="42" name="Text 37"/>
          <p:cNvSpPr/>
          <p:nvPr/>
        </p:nvSpPr>
        <p:spPr>
          <a:xfrm>
            <a:off x="841248" y="649224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60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ВЕТЕРИНАРИЯ И ЖИЗНЬ</a:t>
            </a:r>
            <a:r>
              <a:rPr lang="en-US" sz="950" kern="0" spc="60" dirty="0">
                <a:solidFill>
                  <a:srgbClr val="8C9BA6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  ·  МЕДИАКИТ 2026</a:t>
            </a:r>
            <a:endParaRPr lang="en-US" sz="950" dirty="0"/>
          </a:p>
        </p:txBody>
      </p:sp>
      <p:sp>
        <p:nvSpPr>
          <p:cNvPr id="43" name="Text 38"/>
          <p:cNvSpPr/>
          <p:nvPr/>
        </p:nvSpPr>
        <p:spPr>
          <a:xfrm>
            <a:off x="10707624" y="6455664"/>
            <a:ext cx="64008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04C73"/>
                </a:solidFill>
                <a:latin typeface="Segoe UI" panose="020B0502040204020203" pitchFamily="34" charset="0"/>
                <a:ea typeface="Segoe UI" panose="020B0502040204020203" pitchFamily="34" charset="-122"/>
                <a:cs typeface="Segoe UI" panose="020B0502040204020203" pitchFamily="34" charset="-120"/>
              </a:rPr>
              <a:t>9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egoe U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egoe U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22585</Words>
  <Application>WPS Presentation</Application>
  <PresentationFormat>Широкоэкранный</PresentationFormat>
  <Paragraphs>1056</Paragraphs>
  <Slides>22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3" baseType="lpstr">
      <vt:lpstr>Arial</vt:lpstr>
      <vt:lpstr>SimSun</vt:lpstr>
      <vt:lpstr>Wingdings</vt:lpstr>
      <vt:lpstr>Segoe UI</vt:lpstr>
      <vt:lpstr>Segoe UI</vt:lpstr>
      <vt:lpstr>Segoe UI</vt:lpstr>
      <vt:lpstr>Segoe UI</vt:lpstr>
      <vt:lpstr>Microsoft YaHei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creator>PptxGenJS</dc:creator>
  <dc:subject>PptxGenJS Presentation</dc:subject>
  <cp:lastModifiedBy>Карина Тулаева</cp:lastModifiedBy>
  <cp:revision>18</cp:revision>
  <dcterms:created xsi:type="dcterms:W3CDTF">2026-07-27T14:21:00Z</dcterms:created>
  <dcterms:modified xsi:type="dcterms:W3CDTF">2026-07-30T14:54:40Z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1049-12.1.0.27458</vt:lpwstr>
  </property>
  <property fmtid="{D5CDD505-2E9C-101B-9397-08002B2CF9AE}" pid="3" name="ICV">
    <vt:lpwstr>C9C3B148BB7347C3986F72C080254A94_12</vt:lpwstr>
  </property>
</Properties>
</file>